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58" r:id="rId4"/>
    <p:sldId id="259" r:id="rId5"/>
    <p:sldId id="260" r:id="rId6"/>
    <p:sldId id="257" r:id="rId7"/>
    <p:sldId id="263" r:id="rId8"/>
    <p:sldId id="267" r:id="rId9"/>
    <p:sldId id="264" r:id="rId10"/>
    <p:sldId id="266" r:id="rId11"/>
    <p:sldId id="265" r:id="rId12"/>
    <p:sldId id="270" r:id="rId13"/>
    <p:sldId id="261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90"/>
  </p:normalViewPr>
  <p:slideViewPr>
    <p:cSldViewPr snapToGrid="0">
      <p:cViewPr varScale="1">
        <p:scale>
          <a:sx n="111" d="100"/>
          <a:sy n="111" d="100"/>
        </p:scale>
        <p:origin x="10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5D023-BFB3-4952-90AD-6DF0232EDC9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E6D442-FEEE-4BD6-A713-863FFADCB90A}">
      <dgm:prSet custT="1"/>
      <dgm:spPr/>
      <dgm:t>
        <a:bodyPr/>
        <a:lstStyle/>
        <a:p>
          <a:r>
            <a:rPr lang="en-AU" sz="2000" dirty="0"/>
            <a:t>The Business Problem:</a:t>
          </a:r>
          <a:endParaRPr lang="en-US" sz="2000" dirty="0"/>
        </a:p>
      </dgm:t>
    </dgm:pt>
    <dgm:pt modelId="{C22DE6CD-295C-47AD-B5AB-20D1C01FCA5F}" type="parTrans" cxnId="{8FCB2076-0B7F-4B7A-A2B8-563A36E74C85}">
      <dgm:prSet/>
      <dgm:spPr/>
      <dgm:t>
        <a:bodyPr/>
        <a:lstStyle/>
        <a:p>
          <a:endParaRPr lang="en-US"/>
        </a:p>
      </dgm:t>
    </dgm:pt>
    <dgm:pt modelId="{8D4ADE9D-8F71-485F-838B-4831F9344AEF}" type="sibTrans" cxnId="{8FCB2076-0B7F-4B7A-A2B8-563A36E74C85}">
      <dgm:prSet/>
      <dgm:spPr/>
      <dgm:t>
        <a:bodyPr/>
        <a:lstStyle/>
        <a:p>
          <a:endParaRPr lang="en-US"/>
        </a:p>
      </dgm:t>
    </dgm:pt>
    <dgm:pt modelId="{D6EE7113-9B9B-41C1-83D8-4BE9830B3E99}">
      <dgm:prSet custT="1"/>
      <dgm:spPr/>
      <dgm:t>
        <a:bodyPr/>
        <a:lstStyle/>
        <a:p>
          <a:pPr algn="just"/>
          <a:r>
            <a:rPr lang="en-AU" sz="1400" dirty="0"/>
            <a:t>Can we find a way to make predictions on upcoming seismic events to better prepare for the impacts, improve response times, and estimate risk?</a:t>
          </a:r>
          <a:endParaRPr lang="en-US" sz="1400" dirty="0"/>
        </a:p>
      </dgm:t>
    </dgm:pt>
    <dgm:pt modelId="{FCD14FC6-93C0-44BA-A2E1-31889DAF3094}" type="parTrans" cxnId="{D4308458-3176-4553-83AF-625B8631CE15}">
      <dgm:prSet/>
      <dgm:spPr/>
      <dgm:t>
        <a:bodyPr/>
        <a:lstStyle/>
        <a:p>
          <a:endParaRPr lang="en-US"/>
        </a:p>
      </dgm:t>
    </dgm:pt>
    <dgm:pt modelId="{E05FF714-DD12-45BF-B16E-973F823FED2D}" type="sibTrans" cxnId="{D4308458-3176-4553-83AF-625B8631CE15}">
      <dgm:prSet/>
      <dgm:spPr/>
      <dgm:t>
        <a:bodyPr/>
        <a:lstStyle/>
        <a:p>
          <a:endParaRPr lang="en-US"/>
        </a:p>
      </dgm:t>
    </dgm:pt>
    <dgm:pt modelId="{291D771C-D7F1-4246-9CA3-6EEF9DF2EACD}">
      <dgm:prSet custT="1"/>
      <dgm:spPr/>
      <dgm:t>
        <a:bodyPr/>
        <a:lstStyle/>
        <a:p>
          <a:r>
            <a:rPr lang="en-NZ" sz="2000" dirty="0"/>
            <a:t>The Data Problem:</a:t>
          </a:r>
          <a:endParaRPr lang="en-US" sz="2000" dirty="0"/>
        </a:p>
      </dgm:t>
    </dgm:pt>
    <dgm:pt modelId="{B4346F8F-7D76-411B-B6B0-8A0EDE21723C}" type="parTrans" cxnId="{01115A74-3514-4B77-9007-6951BEA1DE0D}">
      <dgm:prSet/>
      <dgm:spPr/>
      <dgm:t>
        <a:bodyPr/>
        <a:lstStyle/>
        <a:p>
          <a:endParaRPr lang="en-US"/>
        </a:p>
      </dgm:t>
    </dgm:pt>
    <dgm:pt modelId="{E207E23B-F061-4244-8574-3D957B02490C}" type="sibTrans" cxnId="{01115A74-3514-4B77-9007-6951BEA1DE0D}">
      <dgm:prSet/>
      <dgm:spPr/>
      <dgm:t>
        <a:bodyPr/>
        <a:lstStyle/>
        <a:p>
          <a:endParaRPr lang="en-US"/>
        </a:p>
      </dgm:t>
    </dgm:pt>
    <dgm:pt modelId="{C2EFD959-0650-48E6-A275-E8ED0ABDA4FB}">
      <dgm:prSet custT="1"/>
      <dgm:spPr/>
      <dgm:t>
        <a:bodyPr/>
        <a:lstStyle/>
        <a:p>
          <a:r>
            <a:rPr lang="en-AU" sz="1400" dirty="0"/>
            <a:t>From existing Wellington region earthquake data, can patterns and relationships be exploited for the prediction of future seismic events? </a:t>
          </a:r>
          <a:endParaRPr lang="en-US" sz="1400" dirty="0"/>
        </a:p>
      </dgm:t>
    </dgm:pt>
    <dgm:pt modelId="{CFB180E7-9096-4C58-B385-49ED198ED903}" type="parTrans" cxnId="{4753D694-D2D2-469C-9FF8-5926821AECCD}">
      <dgm:prSet/>
      <dgm:spPr/>
      <dgm:t>
        <a:bodyPr/>
        <a:lstStyle/>
        <a:p>
          <a:endParaRPr lang="en-US"/>
        </a:p>
      </dgm:t>
    </dgm:pt>
    <dgm:pt modelId="{A98450C9-4DAD-47C1-BF7E-BCF9654E9382}" type="sibTrans" cxnId="{4753D694-D2D2-469C-9FF8-5926821AECCD}">
      <dgm:prSet/>
      <dgm:spPr/>
      <dgm:t>
        <a:bodyPr/>
        <a:lstStyle/>
        <a:p>
          <a:endParaRPr lang="en-US"/>
        </a:p>
      </dgm:t>
    </dgm:pt>
    <dgm:pt modelId="{F95C729F-2B61-47AB-8E8F-C855B865D656}">
      <dgm:prSet custT="1"/>
      <dgm:spPr/>
      <dgm:t>
        <a:bodyPr/>
        <a:lstStyle/>
        <a:p>
          <a:r>
            <a:rPr lang="en-AU" sz="1400" dirty="0"/>
            <a:t>What will be the magnitude of the next event</a:t>
          </a:r>
          <a:endParaRPr lang="en-US" sz="1400" dirty="0"/>
        </a:p>
      </dgm:t>
    </dgm:pt>
    <dgm:pt modelId="{EC5DF17E-58F3-42D2-BFB3-E8A6859323CA}" type="parTrans" cxnId="{4B23AD02-DCFB-431F-807F-BFB12846365E}">
      <dgm:prSet/>
      <dgm:spPr/>
      <dgm:t>
        <a:bodyPr/>
        <a:lstStyle/>
        <a:p>
          <a:endParaRPr lang="en-US"/>
        </a:p>
      </dgm:t>
    </dgm:pt>
    <dgm:pt modelId="{BCB3FA1C-FD64-48DA-A751-8EA7A4FF920D}" type="sibTrans" cxnId="{4B23AD02-DCFB-431F-807F-BFB12846365E}">
      <dgm:prSet/>
      <dgm:spPr/>
      <dgm:t>
        <a:bodyPr/>
        <a:lstStyle/>
        <a:p>
          <a:endParaRPr lang="en-US"/>
        </a:p>
      </dgm:t>
    </dgm:pt>
    <dgm:pt modelId="{791A3648-67B9-4D48-B799-F243E71CB4F1}">
      <dgm:prSet custT="1"/>
      <dgm:spPr/>
      <dgm:t>
        <a:bodyPr/>
        <a:lstStyle/>
        <a:p>
          <a:r>
            <a:rPr lang="en-AU" sz="1400" dirty="0"/>
            <a:t>How much vibrational energy is going to be released into the region over a future window</a:t>
          </a:r>
          <a:endParaRPr lang="en-US" sz="1400" dirty="0"/>
        </a:p>
      </dgm:t>
    </dgm:pt>
    <dgm:pt modelId="{244BC8E9-3C69-456F-BD18-71D96DA05FDF}" type="parTrans" cxnId="{029A538F-900E-41E0-9D98-139387946F13}">
      <dgm:prSet/>
      <dgm:spPr/>
      <dgm:t>
        <a:bodyPr/>
        <a:lstStyle/>
        <a:p>
          <a:endParaRPr lang="en-US"/>
        </a:p>
      </dgm:t>
    </dgm:pt>
    <dgm:pt modelId="{0225BC12-DE26-4A60-AB70-D9FC24E297CD}" type="sibTrans" cxnId="{029A538F-900E-41E0-9D98-139387946F13}">
      <dgm:prSet/>
      <dgm:spPr/>
      <dgm:t>
        <a:bodyPr/>
        <a:lstStyle/>
        <a:p>
          <a:endParaRPr lang="en-US"/>
        </a:p>
      </dgm:t>
    </dgm:pt>
    <dgm:pt modelId="{2F72E6C0-4CA4-4449-BB5D-37A01A218EDA}">
      <dgm:prSet custT="1"/>
      <dgm:spPr/>
      <dgm:t>
        <a:bodyPr/>
        <a:lstStyle/>
        <a:p>
          <a:r>
            <a:rPr lang="en-AU" sz="1400" dirty="0"/>
            <a:t>Will the next event cause significant damage (magnitude &gt;= 5.0)</a:t>
          </a:r>
          <a:endParaRPr lang="en-US" sz="1400" dirty="0"/>
        </a:p>
      </dgm:t>
    </dgm:pt>
    <dgm:pt modelId="{94139122-4EB0-4700-8554-EBBE95EC5D6D}" type="parTrans" cxnId="{952B4F67-F164-41DC-846D-D6BDBF57F086}">
      <dgm:prSet/>
      <dgm:spPr/>
      <dgm:t>
        <a:bodyPr/>
        <a:lstStyle/>
        <a:p>
          <a:endParaRPr lang="en-US"/>
        </a:p>
      </dgm:t>
    </dgm:pt>
    <dgm:pt modelId="{09EFF17D-6A12-474A-90C0-60B12F0F31EF}" type="sibTrans" cxnId="{952B4F67-F164-41DC-846D-D6BDBF57F086}">
      <dgm:prSet/>
      <dgm:spPr/>
      <dgm:t>
        <a:bodyPr/>
        <a:lstStyle/>
        <a:p>
          <a:endParaRPr lang="en-US"/>
        </a:p>
      </dgm:t>
    </dgm:pt>
    <dgm:pt modelId="{F8C8BD70-1B30-A546-9507-F7E52A32DE28}" type="pres">
      <dgm:prSet presAssocID="{2E15D023-BFB3-4952-90AD-6DF0232EDC95}" presName="diagram" presStyleCnt="0">
        <dgm:presLayoutVars>
          <dgm:dir/>
          <dgm:resizeHandles val="exact"/>
        </dgm:presLayoutVars>
      </dgm:prSet>
      <dgm:spPr/>
    </dgm:pt>
    <dgm:pt modelId="{96A154B0-F06D-3042-8045-61EDA0F6D1C3}" type="pres">
      <dgm:prSet presAssocID="{AEE6D442-FEEE-4BD6-A713-863FFADCB90A}" presName="node" presStyleLbl="node1" presStyleIdx="0" presStyleCnt="4" custScaleX="67026">
        <dgm:presLayoutVars>
          <dgm:bulletEnabled val="1"/>
        </dgm:presLayoutVars>
      </dgm:prSet>
      <dgm:spPr/>
    </dgm:pt>
    <dgm:pt modelId="{CF54796F-51C3-3C4D-8765-03708F1936A9}" type="pres">
      <dgm:prSet presAssocID="{8D4ADE9D-8F71-485F-838B-4831F9344AEF}" presName="sibTrans" presStyleCnt="0"/>
      <dgm:spPr/>
    </dgm:pt>
    <dgm:pt modelId="{586745E3-C3B3-4A47-AB4A-7C9875F6E4C7}" type="pres">
      <dgm:prSet presAssocID="{D6EE7113-9B9B-41C1-83D8-4BE9830B3E99}" presName="node" presStyleLbl="node1" presStyleIdx="1" presStyleCnt="4" custScaleX="137023">
        <dgm:presLayoutVars>
          <dgm:bulletEnabled val="1"/>
        </dgm:presLayoutVars>
      </dgm:prSet>
      <dgm:spPr/>
    </dgm:pt>
    <dgm:pt modelId="{422618CD-F39B-6142-A957-15799253F0DD}" type="pres">
      <dgm:prSet presAssocID="{E05FF714-DD12-45BF-B16E-973F823FED2D}" presName="sibTrans" presStyleCnt="0"/>
      <dgm:spPr/>
    </dgm:pt>
    <dgm:pt modelId="{5573E419-22B5-5042-AEB9-5AEA178D1870}" type="pres">
      <dgm:prSet presAssocID="{291D771C-D7F1-4246-9CA3-6EEF9DF2EACD}" presName="node" presStyleLbl="node1" presStyleIdx="2" presStyleCnt="4" custScaleX="66258">
        <dgm:presLayoutVars>
          <dgm:bulletEnabled val="1"/>
        </dgm:presLayoutVars>
      </dgm:prSet>
      <dgm:spPr/>
    </dgm:pt>
    <dgm:pt modelId="{5CCD056E-B28C-754F-B691-F1780747D5C2}" type="pres">
      <dgm:prSet presAssocID="{E207E23B-F061-4244-8574-3D957B02490C}" presName="sibTrans" presStyleCnt="0"/>
      <dgm:spPr/>
    </dgm:pt>
    <dgm:pt modelId="{E6AE31BF-3ADB-434F-989E-98FFCFA3F8A9}" type="pres">
      <dgm:prSet presAssocID="{C2EFD959-0650-48E6-A275-E8ED0ABDA4FB}" presName="node" presStyleLbl="node1" presStyleIdx="3" presStyleCnt="4" custScaleX="136256">
        <dgm:presLayoutVars>
          <dgm:bulletEnabled val="1"/>
        </dgm:presLayoutVars>
      </dgm:prSet>
      <dgm:spPr/>
    </dgm:pt>
  </dgm:ptLst>
  <dgm:cxnLst>
    <dgm:cxn modelId="{4B23AD02-DCFB-431F-807F-BFB12846365E}" srcId="{C2EFD959-0650-48E6-A275-E8ED0ABDA4FB}" destId="{F95C729F-2B61-47AB-8E8F-C855B865D656}" srcOrd="0" destOrd="0" parTransId="{EC5DF17E-58F3-42D2-BFB3-E8A6859323CA}" sibTransId="{BCB3FA1C-FD64-48DA-A751-8EA7A4FF920D}"/>
    <dgm:cxn modelId="{969B1118-EA1F-7944-8C82-B1F8AE9F1042}" type="presOf" srcId="{2E15D023-BFB3-4952-90AD-6DF0232EDC95}" destId="{F8C8BD70-1B30-A546-9507-F7E52A32DE28}" srcOrd="0" destOrd="0" presId="urn:microsoft.com/office/officeart/2005/8/layout/default"/>
    <dgm:cxn modelId="{F721063C-ACFE-4044-9B8D-EAEB4B30FED2}" type="presOf" srcId="{F95C729F-2B61-47AB-8E8F-C855B865D656}" destId="{E6AE31BF-3ADB-434F-989E-98FFCFA3F8A9}" srcOrd="0" destOrd="1" presId="urn:microsoft.com/office/officeart/2005/8/layout/default"/>
    <dgm:cxn modelId="{EE4F2B48-8A91-3649-B278-7F45EFB6A233}" type="presOf" srcId="{791A3648-67B9-4D48-B799-F243E71CB4F1}" destId="{E6AE31BF-3ADB-434F-989E-98FFCFA3F8A9}" srcOrd="0" destOrd="2" presId="urn:microsoft.com/office/officeart/2005/8/layout/default"/>
    <dgm:cxn modelId="{D4308458-3176-4553-83AF-625B8631CE15}" srcId="{2E15D023-BFB3-4952-90AD-6DF0232EDC95}" destId="{D6EE7113-9B9B-41C1-83D8-4BE9830B3E99}" srcOrd="1" destOrd="0" parTransId="{FCD14FC6-93C0-44BA-A2E1-31889DAF3094}" sibTransId="{E05FF714-DD12-45BF-B16E-973F823FED2D}"/>
    <dgm:cxn modelId="{952B4F67-F164-41DC-846D-D6BDBF57F086}" srcId="{C2EFD959-0650-48E6-A275-E8ED0ABDA4FB}" destId="{2F72E6C0-4CA4-4449-BB5D-37A01A218EDA}" srcOrd="2" destOrd="0" parTransId="{94139122-4EB0-4700-8554-EBBE95EC5D6D}" sibTransId="{09EFF17D-6A12-474A-90C0-60B12F0F31EF}"/>
    <dgm:cxn modelId="{60C8F071-DDA5-C94C-933E-7BE5AE80C786}" type="presOf" srcId="{D6EE7113-9B9B-41C1-83D8-4BE9830B3E99}" destId="{586745E3-C3B3-4A47-AB4A-7C9875F6E4C7}" srcOrd="0" destOrd="0" presId="urn:microsoft.com/office/officeart/2005/8/layout/default"/>
    <dgm:cxn modelId="{01115A74-3514-4B77-9007-6951BEA1DE0D}" srcId="{2E15D023-BFB3-4952-90AD-6DF0232EDC95}" destId="{291D771C-D7F1-4246-9CA3-6EEF9DF2EACD}" srcOrd="2" destOrd="0" parTransId="{B4346F8F-7D76-411B-B6B0-8A0EDE21723C}" sibTransId="{E207E23B-F061-4244-8574-3D957B02490C}"/>
    <dgm:cxn modelId="{8FCB2076-0B7F-4B7A-A2B8-563A36E74C85}" srcId="{2E15D023-BFB3-4952-90AD-6DF0232EDC95}" destId="{AEE6D442-FEEE-4BD6-A713-863FFADCB90A}" srcOrd="0" destOrd="0" parTransId="{C22DE6CD-295C-47AD-B5AB-20D1C01FCA5F}" sibTransId="{8D4ADE9D-8F71-485F-838B-4831F9344AEF}"/>
    <dgm:cxn modelId="{C44D8984-BCC6-8B4A-AF26-D54D4F68A93D}" type="presOf" srcId="{2F72E6C0-4CA4-4449-BB5D-37A01A218EDA}" destId="{E6AE31BF-3ADB-434F-989E-98FFCFA3F8A9}" srcOrd="0" destOrd="3" presId="urn:microsoft.com/office/officeart/2005/8/layout/default"/>
    <dgm:cxn modelId="{029A538F-900E-41E0-9D98-139387946F13}" srcId="{C2EFD959-0650-48E6-A275-E8ED0ABDA4FB}" destId="{791A3648-67B9-4D48-B799-F243E71CB4F1}" srcOrd="1" destOrd="0" parTransId="{244BC8E9-3C69-456F-BD18-71D96DA05FDF}" sibTransId="{0225BC12-DE26-4A60-AB70-D9FC24E297CD}"/>
    <dgm:cxn modelId="{4753D694-D2D2-469C-9FF8-5926821AECCD}" srcId="{2E15D023-BFB3-4952-90AD-6DF0232EDC95}" destId="{C2EFD959-0650-48E6-A275-E8ED0ABDA4FB}" srcOrd="3" destOrd="0" parTransId="{CFB180E7-9096-4C58-B385-49ED198ED903}" sibTransId="{A98450C9-4DAD-47C1-BF7E-BCF9654E9382}"/>
    <dgm:cxn modelId="{C0FB21B4-C7F3-3B42-879B-BC18E0EBC86F}" type="presOf" srcId="{C2EFD959-0650-48E6-A275-E8ED0ABDA4FB}" destId="{E6AE31BF-3ADB-434F-989E-98FFCFA3F8A9}" srcOrd="0" destOrd="0" presId="urn:microsoft.com/office/officeart/2005/8/layout/default"/>
    <dgm:cxn modelId="{EDE93DCC-AE08-F249-A828-A22B0B4C84B7}" type="presOf" srcId="{AEE6D442-FEEE-4BD6-A713-863FFADCB90A}" destId="{96A154B0-F06D-3042-8045-61EDA0F6D1C3}" srcOrd="0" destOrd="0" presId="urn:microsoft.com/office/officeart/2005/8/layout/default"/>
    <dgm:cxn modelId="{871517F9-E489-DE48-A334-32F9955DCA5F}" type="presOf" srcId="{291D771C-D7F1-4246-9CA3-6EEF9DF2EACD}" destId="{5573E419-22B5-5042-AEB9-5AEA178D1870}" srcOrd="0" destOrd="0" presId="urn:microsoft.com/office/officeart/2005/8/layout/default"/>
    <dgm:cxn modelId="{B263CC73-9979-524C-A89D-C32B30DA3CC7}" type="presParOf" srcId="{F8C8BD70-1B30-A546-9507-F7E52A32DE28}" destId="{96A154B0-F06D-3042-8045-61EDA0F6D1C3}" srcOrd="0" destOrd="0" presId="urn:microsoft.com/office/officeart/2005/8/layout/default"/>
    <dgm:cxn modelId="{AF29B072-5439-EE4B-9F1A-F5793B75218C}" type="presParOf" srcId="{F8C8BD70-1B30-A546-9507-F7E52A32DE28}" destId="{CF54796F-51C3-3C4D-8765-03708F1936A9}" srcOrd="1" destOrd="0" presId="urn:microsoft.com/office/officeart/2005/8/layout/default"/>
    <dgm:cxn modelId="{5DF8477D-00D3-6248-856C-17DDE98E0302}" type="presParOf" srcId="{F8C8BD70-1B30-A546-9507-F7E52A32DE28}" destId="{586745E3-C3B3-4A47-AB4A-7C9875F6E4C7}" srcOrd="2" destOrd="0" presId="urn:microsoft.com/office/officeart/2005/8/layout/default"/>
    <dgm:cxn modelId="{ACDA51A5-8615-E349-9440-F35FBE320F18}" type="presParOf" srcId="{F8C8BD70-1B30-A546-9507-F7E52A32DE28}" destId="{422618CD-F39B-6142-A957-15799253F0DD}" srcOrd="3" destOrd="0" presId="urn:microsoft.com/office/officeart/2005/8/layout/default"/>
    <dgm:cxn modelId="{802F33A7-8B3B-FA44-98F5-D2DA4C90B704}" type="presParOf" srcId="{F8C8BD70-1B30-A546-9507-F7E52A32DE28}" destId="{5573E419-22B5-5042-AEB9-5AEA178D1870}" srcOrd="4" destOrd="0" presId="urn:microsoft.com/office/officeart/2005/8/layout/default"/>
    <dgm:cxn modelId="{FA081E56-9E10-BB4C-8413-5B0AF40735CA}" type="presParOf" srcId="{F8C8BD70-1B30-A546-9507-F7E52A32DE28}" destId="{5CCD056E-B28C-754F-B691-F1780747D5C2}" srcOrd="5" destOrd="0" presId="urn:microsoft.com/office/officeart/2005/8/layout/default"/>
    <dgm:cxn modelId="{C7FB710B-71B2-0849-9F86-A4BB38EA9C95}" type="presParOf" srcId="{F8C8BD70-1B30-A546-9507-F7E52A32DE28}" destId="{E6AE31BF-3ADB-434F-989E-98FFCFA3F8A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04717F-95D0-D74E-B3E5-2AE4F7918C7A}" type="doc">
      <dgm:prSet loTypeId="urn:microsoft.com/office/officeart/2005/8/layout/bProcess4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395D438-5F89-B441-9E64-DD68F30CA4A2}">
      <dgm:prSet phldrT="[Text]"/>
      <dgm:spPr/>
      <dgm:t>
        <a:bodyPr/>
        <a:lstStyle/>
        <a:p>
          <a:r>
            <a:rPr lang="en-GB"/>
            <a:t>Data Sourced from Geonet (WFS)</a:t>
          </a:r>
        </a:p>
      </dgm:t>
    </dgm:pt>
    <dgm:pt modelId="{026B6139-75CA-BA49-94CE-E5ADDF4AE48A}" type="parTrans" cxnId="{17A6F7A1-F738-584E-8CBF-647D3904DDD6}">
      <dgm:prSet/>
      <dgm:spPr/>
      <dgm:t>
        <a:bodyPr/>
        <a:lstStyle/>
        <a:p>
          <a:endParaRPr lang="en-GB"/>
        </a:p>
      </dgm:t>
    </dgm:pt>
    <dgm:pt modelId="{9D77D2D4-C41D-3447-8033-A0E0AFFE5E22}" type="sibTrans" cxnId="{17A6F7A1-F738-584E-8CBF-647D3904DDD6}">
      <dgm:prSet/>
      <dgm:spPr/>
      <dgm:t>
        <a:bodyPr/>
        <a:lstStyle/>
        <a:p>
          <a:endParaRPr lang="en-GB"/>
        </a:p>
      </dgm:t>
    </dgm:pt>
    <dgm:pt modelId="{A01DFE50-DABC-3940-A5E9-3D18D539622D}">
      <dgm:prSet phldrT="[Text]"/>
      <dgm:spPr/>
      <dgm:t>
        <a:bodyPr/>
        <a:lstStyle/>
        <a:p>
          <a:r>
            <a:rPr lang="en-GB"/>
            <a:t>Cleaning and EDA</a:t>
          </a:r>
        </a:p>
      </dgm:t>
    </dgm:pt>
    <dgm:pt modelId="{5CDED8D2-1E2C-1046-B413-815546818B42}" type="parTrans" cxnId="{07798471-2BF9-874C-8E54-3DCEEF1221BD}">
      <dgm:prSet/>
      <dgm:spPr/>
      <dgm:t>
        <a:bodyPr/>
        <a:lstStyle/>
        <a:p>
          <a:endParaRPr lang="en-GB"/>
        </a:p>
      </dgm:t>
    </dgm:pt>
    <dgm:pt modelId="{CDB6B372-D856-C347-AD6A-316A5EE860B9}" type="sibTrans" cxnId="{07798471-2BF9-874C-8E54-3DCEEF1221BD}">
      <dgm:prSet/>
      <dgm:spPr/>
      <dgm:t>
        <a:bodyPr/>
        <a:lstStyle/>
        <a:p>
          <a:endParaRPr lang="en-GB"/>
        </a:p>
      </dgm:t>
    </dgm:pt>
    <dgm:pt modelId="{0F4C6499-4040-B543-86C3-01CBFE3AA7CC}">
      <dgm:prSet phldrT="[Text]"/>
      <dgm:spPr/>
      <dgm:t>
        <a:bodyPr/>
        <a:lstStyle/>
        <a:p>
          <a:r>
            <a:rPr lang="en-GB"/>
            <a:t>Clustering Investigation</a:t>
          </a:r>
        </a:p>
      </dgm:t>
    </dgm:pt>
    <dgm:pt modelId="{747ECAAB-5312-6F4C-B49E-C0C4292BCEDE}" type="parTrans" cxnId="{F72225D1-DD4A-8E4A-9D57-42F5E70F5238}">
      <dgm:prSet/>
      <dgm:spPr/>
      <dgm:t>
        <a:bodyPr/>
        <a:lstStyle/>
        <a:p>
          <a:endParaRPr lang="en-GB"/>
        </a:p>
      </dgm:t>
    </dgm:pt>
    <dgm:pt modelId="{E18DCEC5-5E5F-BC40-80B1-0114C5A124A7}" type="sibTrans" cxnId="{F72225D1-DD4A-8E4A-9D57-42F5E70F5238}">
      <dgm:prSet/>
      <dgm:spPr/>
      <dgm:t>
        <a:bodyPr/>
        <a:lstStyle/>
        <a:p>
          <a:endParaRPr lang="en-GB"/>
        </a:p>
      </dgm:t>
    </dgm:pt>
    <dgm:pt modelId="{E52141E9-58D9-284D-B213-C5BADFD13AC6}">
      <dgm:prSet phldrT="[Text]"/>
      <dgm:spPr/>
      <dgm:t>
        <a:bodyPr/>
        <a:lstStyle/>
        <a:p>
          <a:r>
            <a:rPr lang="en-GB"/>
            <a:t>Time Series Analysis</a:t>
          </a:r>
        </a:p>
      </dgm:t>
    </dgm:pt>
    <dgm:pt modelId="{BAFEC6EB-B223-EE43-BD8B-C342106C3B62}" type="parTrans" cxnId="{998A5A0E-6F97-4445-ADA9-17E8CCA9FE05}">
      <dgm:prSet/>
      <dgm:spPr/>
      <dgm:t>
        <a:bodyPr/>
        <a:lstStyle/>
        <a:p>
          <a:endParaRPr lang="en-GB"/>
        </a:p>
      </dgm:t>
    </dgm:pt>
    <dgm:pt modelId="{49B8E8B3-FA0A-D848-857E-B3D684D78500}" type="sibTrans" cxnId="{998A5A0E-6F97-4445-ADA9-17E8CCA9FE05}">
      <dgm:prSet/>
      <dgm:spPr/>
      <dgm:t>
        <a:bodyPr/>
        <a:lstStyle/>
        <a:p>
          <a:endParaRPr lang="en-GB"/>
        </a:p>
      </dgm:t>
    </dgm:pt>
    <dgm:pt modelId="{D87BE0AA-4191-9B4A-BB59-873F74C2F983}">
      <dgm:prSet phldrT="[Text]"/>
      <dgm:spPr/>
      <dgm:t>
        <a:bodyPr/>
        <a:lstStyle/>
        <a:p>
          <a:r>
            <a:rPr lang="en-GB"/>
            <a:t>Pattern Recognition</a:t>
          </a:r>
        </a:p>
      </dgm:t>
    </dgm:pt>
    <dgm:pt modelId="{C403C099-7E07-304B-8CA4-E2DA3268C25C}" type="parTrans" cxnId="{3005D804-B12C-5444-B415-874AA2E5113A}">
      <dgm:prSet/>
      <dgm:spPr/>
      <dgm:t>
        <a:bodyPr/>
        <a:lstStyle/>
        <a:p>
          <a:endParaRPr lang="en-GB"/>
        </a:p>
      </dgm:t>
    </dgm:pt>
    <dgm:pt modelId="{DF12D6AB-1271-8A4F-B8C6-20222173D757}" type="sibTrans" cxnId="{3005D804-B12C-5444-B415-874AA2E5113A}">
      <dgm:prSet/>
      <dgm:spPr/>
      <dgm:t>
        <a:bodyPr/>
        <a:lstStyle/>
        <a:p>
          <a:endParaRPr lang="en-GB"/>
        </a:p>
      </dgm:t>
    </dgm:pt>
    <dgm:pt modelId="{F847C394-4DB3-EA4F-B4B6-5A3EF42E7141}">
      <dgm:prSet phldrT="[Text]"/>
      <dgm:spPr/>
      <dgm:t>
        <a:bodyPr/>
        <a:lstStyle/>
        <a:p>
          <a:r>
            <a:rPr lang="en-GB"/>
            <a:t>Rolling window feature generation</a:t>
          </a:r>
        </a:p>
      </dgm:t>
    </dgm:pt>
    <dgm:pt modelId="{7DDDE245-C629-EB4C-BEC9-D62DDA37EB05}" type="parTrans" cxnId="{E19846CD-F0AB-944B-A2D5-45EF41BDB919}">
      <dgm:prSet/>
      <dgm:spPr/>
      <dgm:t>
        <a:bodyPr/>
        <a:lstStyle/>
        <a:p>
          <a:endParaRPr lang="en-GB"/>
        </a:p>
      </dgm:t>
    </dgm:pt>
    <dgm:pt modelId="{42DD0DFF-EBDC-2844-9DB0-D687919F3DD9}" type="sibTrans" cxnId="{E19846CD-F0AB-944B-A2D5-45EF41BDB919}">
      <dgm:prSet/>
      <dgm:spPr/>
      <dgm:t>
        <a:bodyPr/>
        <a:lstStyle/>
        <a:p>
          <a:endParaRPr lang="en-GB"/>
        </a:p>
      </dgm:t>
    </dgm:pt>
    <dgm:pt modelId="{1D381C00-A8EC-164F-87B6-22E44E86E5A0}">
      <dgm:prSet phldrT="[Text]"/>
      <dgm:spPr/>
      <dgm:t>
        <a:bodyPr/>
        <a:lstStyle/>
        <a:p>
          <a:r>
            <a:rPr lang="en-GB"/>
            <a:t>Regression modelling</a:t>
          </a:r>
        </a:p>
      </dgm:t>
    </dgm:pt>
    <dgm:pt modelId="{1F60F798-959B-7742-A651-ED5957653D59}" type="parTrans" cxnId="{236FCC64-9E78-0E4A-8FF7-BD05914C36FB}">
      <dgm:prSet/>
      <dgm:spPr/>
      <dgm:t>
        <a:bodyPr/>
        <a:lstStyle/>
        <a:p>
          <a:endParaRPr lang="en-GB"/>
        </a:p>
      </dgm:t>
    </dgm:pt>
    <dgm:pt modelId="{8EDE6415-B89A-D54C-99CA-8A29796F4FF4}" type="sibTrans" cxnId="{236FCC64-9E78-0E4A-8FF7-BD05914C36FB}">
      <dgm:prSet/>
      <dgm:spPr/>
      <dgm:t>
        <a:bodyPr/>
        <a:lstStyle/>
        <a:p>
          <a:endParaRPr lang="en-GB"/>
        </a:p>
      </dgm:t>
    </dgm:pt>
    <dgm:pt modelId="{CAA218FC-5068-D24E-AF93-56B995D42739}">
      <dgm:prSet phldrT="[Text]"/>
      <dgm:spPr/>
      <dgm:t>
        <a:bodyPr/>
        <a:lstStyle/>
        <a:p>
          <a:r>
            <a:rPr lang="en-GB"/>
            <a:t>Model evaluations</a:t>
          </a:r>
        </a:p>
      </dgm:t>
    </dgm:pt>
    <dgm:pt modelId="{66D1906C-D286-E746-955D-091F471C6502}" type="parTrans" cxnId="{3A0D2844-59E9-154C-9F45-964105CE118A}">
      <dgm:prSet/>
      <dgm:spPr/>
      <dgm:t>
        <a:bodyPr/>
        <a:lstStyle/>
        <a:p>
          <a:endParaRPr lang="en-GB"/>
        </a:p>
      </dgm:t>
    </dgm:pt>
    <dgm:pt modelId="{1A86903A-76D4-5545-9155-158F176CE34F}" type="sibTrans" cxnId="{3A0D2844-59E9-154C-9F45-964105CE118A}">
      <dgm:prSet/>
      <dgm:spPr/>
      <dgm:t>
        <a:bodyPr/>
        <a:lstStyle/>
        <a:p>
          <a:endParaRPr lang="en-GB"/>
        </a:p>
      </dgm:t>
    </dgm:pt>
    <dgm:pt modelId="{10C70914-D53B-934B-A0A0-DFA92A771E2D}">
      <dgm:prSet phldrT="[Text]"/>
      <dgm:spPr/>
      <dgm:t>
        <a:bodyPr/>
        <a:lstStyle/>
        <a:p>
          <a:r>
            <a:rPr lang="en-GB"/>
            <a:t>Classification modelling</a:t>
          </a:r>
        </a:p>
      </dgm:t>
    </dgm:pt>
    <dgm:pt modelId="{3B74974D-9493-864C-B405-A907D61A7F02}" type="parTrans" cxnId="{70CF5AE5-D286-754B-BD64-257CE14E2C40}">
      <dgm:prSet/>
      <dgm:spPr/>
      <dgm:t>
        <a:bodyPr/>
        <a:lstStyle/>
        <a:p>
          <a:endParaRPr lang="en-GB"/>
        </a:p>
      </dgm:t>
    </dgm:pt>
    <dgm:pt modelId="{C4C3526D-2DFE-854B-8C12-910AA910B394}" type="sibTrans" cxnId="{70CF5AE5-D286-754B-BD64-257CE14E2C40}">
      <dgm:prSet/>
      <dgm:spPr/>
      <dgm:t>
        <a:bodyPr/>
        <a:lstStyle/>
        <a:p>
          <a:endParaRPr lang="en-GB"/>
        </a:p>
      </dgm:t>
    </dgm:pt>
    <dgm:pt modelId="{2AAED5DA-DC71-0341-A836-5A1C9D60677D}" type="pres">
      <dgm:prSet presAssocID="{3F04717F-95D0-D74E-B3E5-2AE4F7918C7A}" presName="Name0" presStyleCnt="0">
        <dgm:presLayoutVars>
          <dgm:dir/>
          <dgm:resizeHandles/>
        </dgm:presLayoutVars>
      </dgm:prSet>
      <dgm:spPr/>
    </dgm:pt>
    <dgm:pt modelId="{0BF49BA7-9E22-F549-A9B5-17065DC2C83B}" type="pres">
      <dgm:prSet presAssocID="{2395D438-5F89-B441-9E64-DD68F30CA4A2}" presName="compNode" presStyleCnt="0"/>
      <dgm:spPr/>
    </dgm:pt>
    <dgm:pt modelId="{BB496CA0-5FEC-EB43-B7BD-C54B699B6BF7}" type="pres">
      <dgm:prSet presAssocID="{2395D438-5F89-B441-9E64-DD68F30CA4A2}" presName="dummyConnPt" presStyleCnt="0"/>
      <dgm:spPr/>
    </dgm:pt>
    <dgm:pt modelId="{8C261670-15B7-BF4D-8E1A-78EDEA496BDD}" type="pres">
      <dgm:prSet presAssocID="{2395D438-5F89-B441-9E64-DD68F30CA4A2}" presName="node" presStyleLbl="node1" presStyleIdx="0" presStyleCnt="9">
        <dgm:presLayoutVars>
          <dgm:bulletEnabled val="1"/>
        </dgm:presLayoutVars>
      </dgm:prSet>
      <dgm:spPr/>
    </dgm:pt>
    <dgm:pt modelId="{A958B59C-E25B-CF40-8951-61814B20287A}" type="pres">
      <dgm:prSet presAssocID="{9D77D2D4-C41D-3447-8033-A0E0AFFE5E22}" presName="sibTrans" presStyleLbl="bgSibTrans2D1" presStyleIdx="0" presStyleCnt="8"/>
      <dgm:spPr/>
    </dgm:pt>
    <dgm:pt modelId="{B43007CC-6693-4D43-A833-2FFAF79526FA}" type="pres">
      <dgm:prSet presAssocID="{A01DFE50-DABC-3940-A5E9-3D18D539622D}" presName="compNode" presStyleCnt="0"/>
      <dgm:spPr/>
    </dgm:pt>
    <dgm:pt modelId="{8C056594-C454-8449-8DCA-B1D4C96323F7}" type="pres">
      <dgm:prSet presAssocID="{A01DFE50-DABC-3940-A5E9-3D18D539622D}" presName="dummyConnPt" presStyleCnt="0"/>
      <dgm:spPr/>
    </dgm:pt>
    <dgm:pt modelId="{7DA1762E-9860-0042-A7A7-B0DE729EC0D9}" type="pres">
      <dgm:prSet presAssocID="{A01DFE50-DABC-3940-A5E9-3D18D539622D}" presName="node" presStyleLbl="node1" presStyleIdx="1" presStyleCnt="9">
        <dgm:presLayoutVars>
          <dgm:bulletEnabled val="1"/>
        </dgm:presLayoutVars>
      </dgm:prSet>
      <dgm:spPr/>
    </dgm:pt>
    <dgm:pt modelId="{618135E6-685A-EE46-892B-905F678345F3}" type="pres">
      <dgm:prSet presAssocID="{CDB6B372-D856-C347-AD6A-316A5EE860B9}" presName="sibTrans" presStyleLbl="bgSibTrans2D1" presStyleIdx="1" presStyleCnt="8"/>
      <dgm:spPr/>
    </dgm:pt>
    <dgm:pt modelId="{59263B4D-4294-6243-B2F6-1B9B90D18FCD}" type="pres">
      <dgm:prSet presAssocID="{0F4C6499-4040-B543-86C3-01CBFE3AA7CC}" presName="compNode" presStyleCnt="0"/>
      <dgm:spPr/>
    </dgm:pt>
    <dgm:pt modelId="{A1F148F2-7553-104A-A41A-1845FD445AD6}" type="pres">
      <dgm:prSet presAssocID="{0F4C6499-4040-B543-86C3-01CBFE3AA7CC}" presName="dummyConnPt" presStyleCnt="0"/>
      <dgm:spPr/>
    </dgm:pt>
    <dgm:pt modelId="{601713CA-5DA0-C24B-BB3B-484E6A0C843B}" type="pres">
      <dgm:prSet presAssocID="{0F4C6499-4040-B543-86C3-01CBFE3AA7CC}" presName="node" presStyleLbl="node1" presStyleIdx="2" presStyleCnt="9">
        <dgm:presLayoutVars>
          <dgm:bulletEnabled val="1"/>
        </dgm:presLayoutVars>
      </dgm:prSet>
      <dgm:spPr/>
    </dgm:pt>
    <dgm:pt modelId="{756693DA-F982-1A4B-8061-49BEAEE5ADD8}" type="pres">
      <dgm:prSet presAssocID="{E18DCEC5-5E5F-BC40-80B1-0114C5A124A7}" presName="sibTrans" presStyleLbl="bgSibTrans2D1" presStyleIdx="2" presStyleCnt="8"/>
      <dgm:spPr/>
    </dgm:pt>
    <dgm:pt modelId="{22B90CCC-8878-AE4C-9AED-81D5B5BF7D98}" type="pres">
      <dgm:prSet presAssocID="{E52141E9-58D9-284D-B213-C5BADFD13AC6}" presName="compNode" presStyleCnt="0"/>
      <dgm:spPr/>
    </dgm:pt>
    <dgm:pt modelId="{320B690F-BBEC-344C-B5BD-17B59DCA6041}" type="pres">
      <dgm:prSet presAssocID="{E52141E9-58D9-284D-B213-C5BADFD13AC6}" presName="dummyConnPt" presStyleCnt="0"/>
      <dgm:spPr/>
    </dgm:pt>
    <dgm:pt modelId="{0169A676-E76F-7A40-A45F-FCAEA0966FE8}" type="pres">
      <dgm:prSet presAssocID="{E52141E9-58D9-284D-B213-C5BADFD13AC6}" presName="node" presStyleLbl="node1" presStyleIdx="3" presStyleCnt="9">
        <dgm:presLayoutVars>
          <dgm:bulletEnabled val="1"/>
        </dgm:presLayoutVars>
      </dgm:prSet>
      <dgm:spPr/>
    </dgm:pt>
    <dgm:pt modelId="{E6582491-C152-B54D-A12B-9DB0B3303BA1}" type="pres">
      <dgm:prSet presAssocID="{49B8E8B3-FA0A-D848-857E-B3D684D78500}" presName="sibTrans" presStyleLbl="bgSibTrans2D1" presStyleIdx="3" presStyleCnt="8"/>
      <dgm:spPr/>
    </dgm:pt>
    <dgm:pt modelId="{1CAF7F4D-F01E-B044-BB82-7F9AF3FA1F5E}" type="pres">
      <dgm:prSet presAssocID="{D87BE0AA-4191-9B4A-BB59-873F74C2F983}" presName="compNode" presStyleCnt="0"/>
      <dgm:spPr/>
    </dgm:pt>
    <dgm:pt modelId="{EDE53A70-9FF5-6645-BD9A-D5B9895D2FC2}" type="pres">
      <dgm:prSet presAssocID="{D87BE0AA-4191-9B4A-BB59-873F74C2F983}" presName="dummyConnPt" presStyleCnt="0"/>
      <dgm:spPr/>
    </dgm:pt>
    <dgm:pt modelId="{1FE791EE-06AB-6944-B4AF-A597C42BBE40}" type="pres">
      <dgm:prSet presAssocID="{D87BE0AA-4191-9B4A-BB59-873F74C2F983}" presName="node" presStyleLbl="node1" presStyleIdx="4" presStyleCnt="9">
        <dgm:presLayoutVars>
          <dgm:bulletEnabled val="1"/>
        </dgm:presLayoutVars>
      </dgm:prSet>
      <dgm:spPr/>
    </dgm:pt>
    <dgm:pt modelId="{0D94D166-D2EA-A240-A186-C72B2F304E87}" type="pres">
      <dgm:prSet presAssocID="{DF12D6AB-1271-8A4F-B8C6-20222173D757}" presName="sibTrans" presStyleLbl="bgSibTrans2D1" presStyleIdx="4" presStyleCnt="8"/>
      <dgm:spPr/>
    </dgm:pt>
    <dgm:pt modelId="{3D3B4D50-1069-E542-8E0A-72CFF43CE03B}" type="pres">
      <dgm:prSet presAssocID="{F847C394-4DB3-EA4F-B4B6-5A3EF42E7141}" presName="compNode" presStyleCnt="0"/>
      <dgm:spPr/>
    </dgm:pt>
    <dgm:pt modelId="{7C3EE31B-A167-CB48-A9AC-A37B32064B9D}" type="pres">
      <dgm:prSet presAssocID="{F847C394-4DB3-EA4F-B4B6-5A3EF42E7141}" presName="dummyConnPt" presStyleCnt="0"/>
      <dgm:spPr/>
    </dgm:pt>
    <dgm:pt modelId="{40098120-72CA-A54B-8CF9-80B468C5398C}" type="pres">
      <dgm:prSet presAssocID="{F847C394-4DB3-EA4F-B4B6-5A3EF42E7141}" presName="node" presStyleLbl="node1" presStyleIdx="5" presStyleCnt="9">
        <dgm:presLayoutVars>
          <dgm:bulletEnabled val="1"/>
        </dgm:presLayoutVars>
      </dgm:prSet>
      <dgm:spPr/>
    </dgm:pt>
    <dgm:pt modelId="{F50BF612-8A87-924E-84B5-854E08D55168}" type="pres">
      <dgm:prSet presAssocID="{42DD0DFF-EBDC-2844-9DB0-D687919F3DD9}" presName="sibTrans" presStyleLbl="bgSibTrans2D1" presStyleIdx="5" presStyleCnt="8"/>
      <dgm:spPr/>
    </dgm:pt>
    <dgm:pt modelId="{51FE6A72-3DF5-9849-A04F-0A7A1A3AAC7D}" type="pres">
      <dgm:prSet presAssocID="{1D381C00-A8EC-164F-87B6-22E44E86E5A0}" presName="compNode" presStyleCnt="0"/>
      <dgm:spPr/>
    </dgm:pt>
    <dgm:pt modelId="{F6B2EEA7-257A-4E46-9F1D-7335139D6BDF}" type="pres">
      <dgm:prSet presAssocID="{1D381C00-A8EC-164F-87B6-22E44E86E5A0}" presName="dummyConnPt" presStyleCnt="0"/>
      <dgm:spPr/>
    </dgm:pt>
    <dgm:pt modelId="{F4422210-BC60-084B-AA3E-10B5115BEC2B}" type="pres">
      <dgm:prSet presAssocID="{1D381C00-A8EC-164F-87B6-22E44E86E5A0}" presName="node" presStyleLbl="node1" presStyleIdx="6" presStyleCnt="9">
        <dgm:presLayoutVars>
          <dgm:bulletEnabled val="1"/>
        </dgm:presLayoutVars>
      </dgm:prSet>
      <dgm:spPr/>
    </dgm:pt>
    <dgm:pt modelId="{9E36D8CB-05CF-264F-9324-19620D8DA553}" type="pres">
      <dgm:prSet presAssocID="{8EDE6415-B89A-D54C-99CA-8A29796F4FF4}" presName="sibTrans" presStyleLbl="bgSibTrans2D1" presStyleIdx="6" presStyleCnt="8"/>
      <dgm:spPr/>
    </dgm:pt>
    <dgm:pt modelId="{15C61C1F-44F2-E84E-B00B-66C929BA0B2D}" type="pres">
      <dgm:prSet presAssocID="{10C70914-D53B-934B-A0A0-DFA92A771E2D}" presName="compNode" presStyleCnt="0"/>
      <dgm:spPr/>
    </dgm:pt>
    <dgm:pt modelId="{5720B5D6-7D67-944A-A4A4-143B12B5D150}" type="pres">
      <dgm:prSet presAssocID="{10C70914-D53B-934B-A0A0-DFA92A771E2D}" presName="dummyConnPt" presStyleCnt="0"/>
      <dgm:spPr/>
    </dgm:pt>
    <dgm:pt modelId="{237D8273-0DAB-D24B-AB9E-0C71151CCF41}" type="pres">
      <dgm:prSet presAssocID="{10C70914-D53B-934B-A0A0-DFA92A771E2D}" presName="node" presStyleLbl="node1" presStyleIdx="7" presStyleCnt="9">
        <dgm:presLayoutVars>
          <dgm:bulletEnabled val="1"/>
        </dgm:presLayoutVars>
      </dgm:prSet>
      <dgm:spPr/>
    </dgm:pt>
    <dgm:pt modelId="{C0D5BCBF-DACF-A14B-83C8-44ADDC99E6E2}" type="pres">
      <dgm:prSet presAssocID="{C4C3526D-2DFE-854B-8C12-910AA910B394}" presName="sibTrans" presStyleLbl="bgSibTrans2D1" presStyleIdx="7" presStyleCnt="8"/>
      <dgm:spPr/>
    </dgm:pt>
    <dgm:pt modelId="{4D64A370-326B-0744-87DC-B545150C88C8}" type="pres">
      <dgm:prSet presAssocID="{CAA218FC-5068-D24E-AF93-56B995D42739}" presName="compNode" presStyleCnt="0"/>
      <dgm:spPr/>
    </dgm:pt>
    <dgm:pt modelId="{37E62298-ADFE-2240-8951-8DDEAE37F3D3}" type="pres">
      <dgm:prSet presAssocID="{CAA218FC-5068-D24E-AF93-56B995D42739}" presName="dummyConnPt" presStyleCnt="0"/>
      <dgm:spPr/>
    </dgm:pt>
    <dgm:pt modelId="{5A5BD2B4-645A-944D-8397-0006EA40C9CA}" type="pres">
      <dgm:prSet presAssocID="{CAA218FC-5068-D24E-AF93-56B995D42739}" presName="node" presStyleLbl="node1" presStyleIdx="8" presStyleCnt="9">
        <dgm:presLayoutVars>
          <dgm:bulletEnabled val="1"/>
        </dgm:presLayoutVars>
      </dgm:prSet>
      <dgm:spPr/>
    </dgm:pt>
  </dgm:ptLst>
  <dgm:cxnLst>
    <dgm:cxn modelId="{E90FAE03-B801-DC44-93BB-5D720C54CCC9}" type="presOf" srcId="{42DD0DFF-EBDC-2844-9DB0-D687919F3DD9}" destId="{F50BF612-8A87-924E-84B5-854E08D55168}" srcOrd="0" destOrd="0" presId="urn:microsoft.com/office/officeart/2005/8/layout/bProcess4"/>
    <dgm:cxn modelId="{3005D804-B12C-5444-B415-874AA2E5113A}" srcId="{3F04717F-95D0-D74E-B3E5-2AE4F7918C7A}" destId="{D87BE0AA-4191-9B4A-BB59-873F74C2F983}" srcOrd="4" destOrd="0" parTransId="{C403C099-7E07-304B-8CA4-E2DA3268C25C}" sibTransId="{DF12D6AB-1271-8A4F-B8C6-20222173D757}"/>
    <dgm:cxn modelId="{B94A2C0E-80D8-F741-8F3F-29643D0CACD0}" type="presOf" srcId="{A01DFE50-DABC-3940-A5E9-3D18D539622D}" destId="{7DA1762E-9860-0042-A7A7-B0DE729EC0D9}" srcOrd="0" destOrd="0" presId="urn:microsoft.com/office/officeart/2005/8/layout/bProcess4"/>
    <dgm:cxn modelId="{998A5A0E-6F97-4445-ADA9-17E8CCA9FE05}" srcId="{3F04717F-95D0-D74E-B3E5-2AE4F7918C7A}" destId="{E52141E9-58D9-284D-B213-C5BADFD13AC6}" srcOrd="3" destOrd="0" parTransId="{BAFEC6EB-B223-EE43-BD8B-C342106C3B62}" sibTransId="{49B8E8B3-FA0A-D848-857E-B3D684D78500}"/>
    <dgm:cxn modelId="{217DC42C-7F0B-7843-8FAA-404A3FD63E18}" type="presOf" srcId="{CDB6B372-D856-C347-AD6A-316A5EE860B9}" destId="{618135E6-685A-EE46-892B-905F678345F3}" srcOrd="0" destOrd="0" presId="urn:microsoft.com/office/officeart/2005/8/layout/bProcess4"/>
    <dgm:cxn modelId="{3A0D2844-59E9-154C-9F45-964105CE118A}" srcId="{3F04717F-95D0-D74E-B3E5-2AE4F7918C7A}" destId="{CAA218FC-5068-D24E-AF93-56B995D42739}" srcOrd="8" destOrd="0" parTransId="{66D1906C-D286-E746-955D-091F471C6502}" sibTransId="{1A86903A-76D4-5545-9155-158F176CE34F}"/>
    <dgm:cxn modelId="{F409C352-2FE1-554A-9789-2DFCCEC90CBD}" type="presOf" srcId="{DF12D6AB-1271-8A4F-B8C6-20222173D757}" destId="{0D94D166-D2EA-A240-A186-C72B2F304E87}" srcOrd="0" destOrd="0" presId="urn:microsoft.com/office/officeart/2005/8/layout/bProcess4"/>
    <dgm:cxn modelId="{E0C63A61-8CB4-6145-A75D-E18425D13ED1}" type="presOf" srcId="{E18DCEC5-5E5F-BC40-80B1-0114C5A124A7}" destId="{756693DA-F982-1A4B-8061-49BEAEE5ADD8}" srcOrd="0" destOrd="0" presId="urn:microsoft.com/office/officeart/2005/8/layout/bProcess4"/>
    <dgm:cxn modelId="{236FCC64-9E78-0E4A-8FF7-BD05914C36FB}" srcId="{3F04717F-95D0-D74E-B3E5-2AE4F7918C7A}" destId="{1D381C00-A8EC-164F-87B6-22E44E86E5A0}" srcOrd="6" destOrd="0" parTransId="{1F60F798-959B-7742-A651-ED5957653D59}" sibTransId="{8EDE6415-B89A-D54C-99CA-8A29796F4FF4}"/>
    <dgm:cxn modelId="{4FDC6071-62B8-D74B-BF5C-5BFE79C2B451}" type="presOf" srcId="{9D77D2D4-C41D-3447-8033-A0E0AFFE5E22}" destId="{A958B59C-E25B-CF40-8951-61814B20287A}" srcOrd="0" destOrd="0" presId="urn:microsoft.com/office/officeart/2005/8/layout/bProcess4"/>
    <dgm:cxn modelId="{07798471-2BF9-874C-8E54-3DCEEF1221BD}" srcId="{3F04717F-95D0-D74E-B3E5-2AE4F7918C7A}" destId="{A01DFE50-DABC-3940-A5E9-3D18D539622D}" srcOrd="1" destOrd="0" parTransId="{5CDED8D2-1E2C-1046-B413-815546818B42}" sibTransId="{CDB6B372-D856-C347-AD6A-316A5EE860B9}"/>
    <dgm:cxn modelId="{6F63B773-657C-6F41-9353-7E59C98E4A01}" type="presOf" srcId="{2395D438-5F89-B441-9E64-DD68F30CA4A2}" destId="{8C261670-15B7-BF4D-8E1A-78EDEA496BDD}" srcOrd="0" destOrd="0" presId="urn:microsoft.com/office/officeart/2005/8/layout/bProcess4"/>
    <dgm:cxn modelId="{9FB75475-990F-4244-B439-F06A500F6345}" type="presOf" srcId="{10C70914-D53B-934B-A0A0-DFA92A771E2D}" destId="{237D8273-0DAB-D24B-AB9E-0C71151CCF41}" srcOrd="0" destOrd="0" presId="urn:microsoft.com/office/officeart/2005/8/layout/bProcess4"/>
    <dgm:cxn modelId="{286D3A7B-07BE-4A42-B6C4-C4E502CF9F93}" type="presOf" srcId="{F847C394-4DB3-EA4F-B4B6-5A3EF42E7141}" destId="{40098120-72CA-A54B-8CF9-80B468C5398C}" srcOrd="0" destOrd="0" presId="urn:microsoft.com/office/officeart/2005/8/layout/bProcess4"/>
    <dgm:cxn modelId="{8B70F47F-1430-C04F-AF5D-EE55BD5890CE}" type="presOf" srcId="{D87BE0AA-4191-9B4A-BB59-873F74C2F983}" destId="{1FE791EE-06AB-6944-B4AF-A597C42BBE40}" srcOrd="0" destOrd="0" presId="urn:microsoft.com/office/officeart/2005/8/layout/bProcess4"/>
    <dgm:cxn modelId="{17A6F7A1-F738-584E-8CBF-647D3904DDD6}" srcId="{3F04717F-95D0-D74E-B3E5-2AE4F7918C7A}" destId="{2395D438-5F89-B441-9E64-DD68F30CA4A2}" srcOrd="0" destOrd="0" parTransId="{026B6139-75CA-BA49-94CE-E5ADDF4AE48A}" sibTransId="{9D77D2D4-C41D-3447-8033-A0E0AFFE5E22}"/>
    <dgm:cxn modelId="{6770EBC0-555F-1449-945E-E8C44B5FF799}" type="presOf" srcId="{49B8E8B3-FA0A-D848-857E-B3D684D78500}" destId="{E6582491-C152-B54D-A12B-9DB0B3303BA1}" srcOrd="0" destOrd="0" presId="urn:microsoft.com/office/officeart/2005/8/layout/bProcess4"/>
    <dgm:cxn modelId="{B10510C8-9470-DB4F-B3D1-97D1D782C415}" type="presOf" srcId="{E52141E9-58D9-284D-B213-C5BADFD13AC6}" destId="{0169A676-E76F-7A40-A45F-FCAEA0966FE8}" srcOrd="0" destOrd="0" presId="urn:microsoft.com/office/officeart/2005/8/layout/bProcess4"/>
    <dgm:cxn modelId="{44B256C9-9502-A14F-B701-CE494FD2A59B}" type="presOf" srcId="{1D381C00-A8EC-164F-87B6-22E44E86E5A0}" destId="{F4422210-BC60-084B-AA3E-10B5115BEC2B}" srcOrd="0" destOrd="0" presId="urn:microsoft.com/office/officeart/2005/8/layout/bProcess4"/>
    <dgm:cxn modelId="{940D64CB-CE3A-414A-9084-FE1E530B4AC5}" type="presOf" srcId="{CAA218FC-5068-D24E-AF93-56B995D42739}" destId="{5A5BD2B4-645A-944D-8397-0006EA40C9CA}" srcOrd="0" destOrd="0" presId="urn:microsoft.com/office/officeart/2005/8/layout/bProcess4"/>
    <dgm:cxn modelId="{E19846CD-F0AB-944B-A2D5-45EF41BDB919}" srcId="{3F04717F-95D0-D74E-B3E5-2AE4F7918C7A}" destId="{F847C394-4DB3-EA4F-B4B6-5A3EF42E7141}" srcOrd="5" destOrd="0" parTransId="{7DDDE245-C629-EB4C-BEC9-D62DDA37EB05}" sibTransId="{42DD0DFF-EBDC-2844-9DB0-D687919F3DD9}"/>
    <dgm:cxn modelId="{F72225D1-DD4A-8E4A-9D57-42F5E70F5238}" srcId="{3F04717F-95D0-D74E-B3E5-2AE4F7918C7A}" destId="{0F4C6499-4040-B543-86C3-01CBFE3AA7CC}" srcOrd="2" destOrd="0" parTransId="{747ECAAB-5312-6F4C-B49E-C0C4292BCEDE}" sibTransId="{E18DCEC5-5E5F-BC40-80B1-0114C5A124A7}"/>
    <dgm:cxn modelId="{C99AF7D4-13B7-3B4C-8427-DA927364B3E0}" type="presOf" srcId="{8EDE6415-B89A-D54C-99CA-8A29796F4FF4}" destId="{9E36D8CB-05CF-264F-9324-19620D8DA553}" srcOrd="0" destOrd="0" presId="urn:microsoft.com/office/officeart/2005/8/layout/bProcess4"/>
    <dgm:cxn modelId="{9CA92DDE-62CB-8143-966F-7BA24BF440AD}" type="presOf" srcId="{0F4C6499-4040-B543-86C3-01CBFE3AA7CC}" destId="{601713CA-5DA0-C24B-BB3B-484E6A0C843B}" srcOrd="0" destOrd="0" presId="urn:microsoft.com/office/officeart/2005/8/layout/bProcess4"/>
    <dgm:cxn modelId="{6007B1E3-397A-104B-A4CB-82D208F1C03F}" type="presOf" srcId="{3F04717F-95D0-D74E-B3E5-2AE4F7918C7A}" destId="{2AAED5DA-DC71-0341-A836-5A1C9D60677D}" srcOrd="0" destOrd="0" presId="urn:microsoft.com/office/officeart/2005/8/layout/bProcess4"/>
    <dgm:cxn modelId="{70CF5AE5-D286-754B-BD64-257CE14E2C40}" srcId="{3F04717F-95D0-D74E-B3E5-2AE4F7918C7A}" destId="{10C70914-D53B-934B-A0A0-DFA92A771E2D}" srcOrd="7" destOrd="0" parTransId="{3B74974D-9493-864C-B405-A907D61A7F02}" sibTransId="{C4C3526D-2DFE-854B-8C12-910AA910B394}"/>
    <dgm:cxn modelId="{0A0AE0E7-5A7F-4444-B4F2-6FF7F23632DA}" type="presOf" srcId="{C4C3526D-2DFE-854B-8C12-910AA910B394}" destId="{C0D5BCBF-DACF-A14B-83C8-44ADDC99E6E2}" srcOrd="0" destOrd="0" presId="urn:microsoft.com/office/officeart/2005/8/layout/bProcess4"/>
    <dgm:cxn modelId="{C57C567D-C4B0-3844-AB9D-0C0018A06113}" type="presParOf" srcId="{2AAED5DA-DC71-0341-A836-5A1C9D60677D}" destId="{0BF49BA7-9E22-F549-A9B5-17065DC2C83B}" srcOrd="0" destOrd="0" presId="urn:microsoft.com/office/officeart/2005/8/layout/bProcess4"/>
    <dgm:cxn modelId="{325B5550-3454-4B49-9CCE-216160D1BB4E}" type="presParOf" srcId="{0BF49BA7-9E22-F549-A9B5-17065DC2C83B}" destId="{BB496CA0-5FEC-EB43-B7BD-C54B699B6BF7}" srcOrd="0" destOrd="0" presId="urn:microsoft.com/office/officeart/2005/8/layout/bProcess4"/>
    <dgm:cxn modelId="{5771D05F-B22A-034C-8A59-2B6983A4D08F}" type="presParOf" srcId="{0BF49BA7-9E22-F549-A9B5-17065DC2C83B}" destId="{8C261670-15B7-BF4D-8E1A-78EDEA496BDD}" srcOrd="1" destOrd="0" presId="urn:microsoft.com/office/officeart/2005/8/layout/bProcess4"/>
    <dgm:cxn modelId="{1F60CCCA-7783-884E-8EB0-D4A2731EE191}" type="presParOf" srcId="{2AAED5DA-DC71-0341-A836-5A1C9D60677D}" destId="{A958B59C-E25B-CF40-8951-61814B20287A}" srcOrd="1" destOrd="0" presId="urn:microsoft.com/office/officeart/2005/8/layout/bProcess4"/>
    <dgm:cxn modelId="{C739ABED-7C5A-5349-B616-9226163CA44E}" type="presParOf" srcId="{2AAED5DA-DC71-0341-A836-5A1C9D60677D}" destId="{B43007CC-6693-4D43-A833-2FFAF79526FA}" srcOrd="2" destOrd="0" presId="urn:microsoft.com/office/officeart/2005/8/layout/bProcess4"/>
    <dgm:cxn modelId="{2949C8AC-10CD-6C49-9C53-1595DDF75ADC}" type="presParOf" srcId="{B43007CC-6693-4D43-A833-2FFAF79526FA}" destId="{8C056594-C454-8449-8DCA-B1D4C96323F7}" srcOrd="0" destOrd="0" presId="urn:microsoft.com/office/officeart/2005/8/layout/bProcess4"/>
    <dgm:cxn modelId="{33CF31D3-4B3D-B842-9D1C-19FEEC560E69}" type="presParOf" srcId="{B43007CC-6693-4D43-A833-2FFAF79526FA}" destId="{7DA1762E-9860-0042-A7A7-B0DE729EC0D9}" srcOrd="1" destOrd="0" presId="urn:microsoft.com/office/officeart/2005/8/layout/bProcess4"/>
    <dgm:cxn modelId="{730334FE-E9CD-084C-860C-BA9E4295F7A8}" type="presParOf" srcId="{2AAED5DA-DC71-0341-A836-5A1C9D60677D}" destId="{618135E6-685A-EE46-892B-905F678345F3}" srcOrd="3" destOrd="0" presId="urn:microsoft.com/office/officeart/2005/8/layout/bProcess4"/>
    <dgm:cxn modelId="{4E7062A0-D950-2545-A3E9-19D7BB4EB965}" type="presParOf" srcId="{2AAED5DA-DC71-0341-A836-5A1C9D60677D}" destId="{59263B4D-4294-6243-B2F6-1B9B90D18FCD}" srcOrd="4" destOrd="0" presId="urn:microsoft.com/office/officeart/2005/8/layout/bProcess4"/>
    <dgm:cxn modelId="{B71C1781-9ED5-C249-88AB-C59F51C4B9BF}" type="presParOf" srcId="{59263B4D-4294-6243-B2F6-1B9B90D18FCD}" destId="{A1F148F2-7553-104A-A41A-1845FD445AD6}" srcOrd="0" destOrd="0" presId="urn:microsoft.com/office/officeart/2005/8/layout/bProcess4"/>
    <dgm:cxn modelId="{F96E958A-D7BB-814A-B783-8951199637C4}" type="presParOf" srcId="{59263B4D-4294-6243-B2F6-1B9B90D18FCD}" destId="{601713CA-5DA0-C24B-BB3B-484E6A0C843B}" srcOrd="1" destOrd="0" presId="urn:microsoft.com/office/officeart/2005/8/layout/bProcess4"/>
    <dgm:cxn modelId="{CD6E5D41-CF7B-0143-ADA0-F5DFBFDD8EF1}" type="presParOf" srcId="{2AAED5DA-DC71-0341-A836-5A1C9D60677D}" destId="{756693DA-F982-1A4B-8061-49BEAEE5ADD8}" srcOrd="5" destOrd="0" presId="urn:microsoft.com/office/officeart/2005/8/layout/bProcess4"/>
    <dgm:cxn modelId="{FE96B27E-A697-984B-B5E2-84D3EE0F0558}" type="presParOf" srcId="{2AAED5DA-DC71-0341-A836-5A1C9D60677D}" destId="{22B90CCC-8878-AE4C-9AED-81D5B5BF7D98}" srcOrd="6" destOrd="0" presId="urn:microsoft.com/office/officeart/2005/8/layout/bProcess4"/>
    <dgm:cxn modelId="{575A8864-6C98-9443-8774-82DC5C2004FF}" type="presParOf" srcId="{22B90CCC-8878-AE4C-9AED-81D5B5BF7D98}" destId="{320B690F-BBEC-344C-B5BD-17B59DCA6041}" srcOrd="0" destOrd="0" presId="urn:microsoft.com/office/officeart/2005/8/layout/bProcess4"/>
    <dgm:cxn modelId="{F04285EF-5236-5548-9A9C-C74D81864AB2}" type="presParOf" srcId="{22B90CCC-8878-AE4C-9AED-81D5B5BF7D98}" destId="{0169A676-E76F-7A40-A45F-FCAEA0966FE8}" srcOrd="1" destOrd="0" presId="urn:microsoft.com/office/officeart/2005/8/layout/bProcess4"/>
    <dgm:cxn modelId="{775AC04A-A849-8B46-9726-2AFE4F2C6F62}" type="presParOf" srcId="{2AAED5DA-DC71-0341-A836-5A1C9D60677D}" destId="{E6582491-C152-B54D-A12B-9DB0B3303BA1}" srcOrd="7" destOrd="0" presId="urn:microsoft.com/office/officeart/2005/8/layout/bProcess4"/>
    <dgm:cxn modelId="{A1DBBAFF-98C5-CB4F-B5DE-BB8A6E6F8EF1}" type="presParOf" srcId="{2AAED5DA-DC71-0341-A836-5A1C9D60677D}" destId="{1CAF7F4D-F01E-B044-BB82-7F9AF3FA1F5E}" srcOrd="8" destOrd="0" presId="urn:microsoft.com/office/officeart/2005/8/layout/bProcess4"/>
    <dgm:cxn modelId="{7CCCA70C-192C-5045-AB1E-B0DF9FEACE79}" type="presParOf" srcId="{1CAF7F4D-F01E-B044-BB82-7F9AF3FA1F5E}" destId="{EDE53A70-9FF5-6645-BD9A-D5B9895D2FC2}" srcOrd="0" destOrd="0" presId="urn:microsoft.com/office/officeart/2005/8/layout/bProcess4"/>
    <dgm:cxn modelId="{38E4F938-7C21-6D40-B0D2-B2784CDAC5D5}" type="presParOf" srcId="{1CAF7F4D-F01E-B044-BB82-7F9AF3FA1F5E}" destId="{1FE791EE-06AB-6944-B4AF-A597C42BBE40}" srcOrd="1" destOrd="0" presId="urn:microsoft.com/office/officeart/2005/8/layout/bProcess4"/>
    <dgm:cxn modelId="{80695A09-6339-B44A-8A0D-D5DFD4A63753}" type="presParOf" srcId="{2AAED5DA-DC71-0341-A836-5A1C9D60677D}" destId="{0D94D166-D2EA-A240-A186-C72B2F304E87}" srcOrd="9" destOrd="0" presId="urn:microsoft.com/office/officeart/2005/8/layout/bProcess4"/>
    <dgm:cxn modelId="{4DE5F389-B5F5-2C40-A8F2-9FCF87B53F68}" type="presParOf" srcId="{2AAED5DA-DC71-0341-A836-5A1C9D60677D}" destId="{3D3B4D50-1069-E542-8E0A-72CFF43CE03B}" srcOrd="10" destOrd="0" presId="urn:microsoft.com/office/officeart/2005/8/layout/bProcess4"/>
    <dgm:cxn modelId="{A0DAD111-E649-8F44-9503-9C77834D16F2}" type="presParOf" srcId="{3D3B4D50-1069-E542-8E0A-72CFF43CE03B}" destId="{7C3EE31B-A167-CB48-A9AC-A37B32064B9D}" srcOrd="0" destOrd="0" presId="urn:microsoft.com/office/officeart/2005/8/layout/bProcess4"/>
    <dgm:cxn modelId="{10AFEF13-36F4-2548-8A52-40AD84520146}" type="presParOf" srcId="{3D3B4D50-1069-E542-8E0A-72CFF43CE03B}" destId="{40098120-72CA-A54B-8CF9-80B468C5398C}" srcOrd="1" destOrd="0" presId="urn:microsoft.com/office/officeart/2005/8/layout/bProcess4"/>
    <dgm:cxn modelId="{22615BF7-B911-9B40-89A8-398B973B83F0}" type="presParOf" srcId="{2AAED5DA-DC71-0341-A836-5A1C9D60677D}" destId="{F50BF612-8A87-924E-84B5-854E08D55168}" srcOrd="11" destOrd="0" presId="urn:microsoft.com/office/officeart/2005/8/layout/bProcess4"/>
    <dgm:cxn modelId="{56DAFF49-37B3-AE4D-959F-E4FFE2454E16}" type="presParOf" srcId="{2AAED5DA-DC71-0341-A836-5A1C9D60677D}" destId="{51FE6A72-3DF5-9849-A04F-0A7A1A3AAC7D}" srcOrd="12" destOrd="0" presId="urn:microsoft.com/office/officeart/2005/8/layout/bProcess4"/>
    <dgm:cxn modelId="{7EC38BD1-D522-FF42-8243-96B554D8F4AD}" type="presParOf" srcId="{51FE6A72-3DF5-9849-A04F-0A7A1A3AAC7D}" destId="{F6B2EEA7-257A-4E46-9F1D-7335139D6BDF}" srcOrd="0" destOrd="0" presId="urn:microsoft.com/office/officeart/2005/8/layout/bProcess4"/>
    <dgm:cxn modelId="{768A1D83-627E-2E4B-BB46-BF0E3FAEC45D}" type="presParOf" srcId="{51FE6A72-3DF5-9849-A04F-0A7A1A3AAC7D}" destId="{F4422210-BC60-084B-AA3E-10B5115BEC2B}" srcOrd="1" destOrd="0" presId="urn:microsoft.com/office/officeart/2005/8/layout/bProcess4"/>
    <dgm:cxn modelId="{30F9F9DE-3C94-5746-BE14-32C77735B482}" type="presParOf" srcId="{2AAED5DA-DC71-0341-A836-5A1C9D60677D}" destId="{9E36D8CB-05CF-264F-9324-19620D8DA553}" srcOrd="13" destOrd="0" presId="urn:microsoft.com/office/officeart/2005/8/layout/bProcess4"/>
    <dgm:cxn modelId="{44811C32-AFAE-1C4C-B744-FDCEDF4DCC8C}" type="presParOf" srcId="{2AAED5DA-DC71-0341-A836-5A1C9D60677D}" destId="{15C61C1F-44F2-E84E-B00B-66C929BA0B2D}" srcOrd="14" destOrd="0" presId="urn:microsoft.com/office/officeart/2005/8/layout/bProcess4"/>
    <dgm:cxn modelId="{EA0D1B65-1A51-3C43-857F-FED0B8A725AB}" type="presParOf" srcId="{15C61C1F-44F2-E84E-B00B-66C929BA0B2D}" destId="{5720B5D6-7D67-944A-A4A4-143B12B5D150}" srcOrd="0" destOrd="0" presId="urn:microsoft.com/office/officeart/2005/8/layout/bProcess4"/>
    <dgm:cxn modelId="{DF18508E-C5E9-C645-A087-DF6392F69A76}" type="presParOf" srcId="{15C61C1F-44F2-E84E-B00B-66C929BA0B2D}" destId="{237D8273-0DAB-D24B-AB9E-0C71151CCF41}" srcOrd="1" destOrd="0" presId="urn:microsoft.com/office/officeart/2005/8/layout/bProcess4"/>
    <dgm:cxn modelId="{6A2B587F-3903-F04F-B6DA-10F0A5F037A3}" type="presParOf" srcId="{2AAED5DA-DC71-0341-A836-5A1C9D60677D}" destId="{C0D5BCBF-DACF-A14B-83C8-44ADDC99E6E2}" srcOrd="15" destOrd="0" presId="urn:microsoft.com/office/officeart/2005/8/layout/bProcess4"/>
    <dgm:cxn modelId="{DB7536C0-E332-4C4D-9965-1585BB082E42}" type="presParOf" srcId="{2AAED5DA-DC71-0341-A836-5A1C9D60677D}" destId="{4D64A370-326B-0744-87DC-B545150C88C8}" srcOrd="16" destOrd="0" presId="urn:microsoft.com/office/officeart/2005/8/layout/bProcess4"/>
    <dgm:cxn modelId="{4A2434CE-B361-ED4A-B3B5-2EFA1BE87E77}" type="presParOf" srcId="{4D64A370-326B-0744-87DC-B545150C88C8}" destId="{37E62298-ADFE-2240-8951-8DDEAE37F3D3}" srcOrd="0" destOrd="0" presId="urn:microsoft.com/office/officeart/2005/8/layout/bProcess4"/>
    <dgm:cxn modelId="{ED5920CB-F8DD-2045-9181-4FEEB76D8F32}" type="presParOf" srcId="{4D64A370-326B-0744-87DC-B545150C88C8}" destId="{5A5BD2B4-645A-944D-8397-0006EA40C9C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154B0-F06D-3042-8045-61EDA0F6D1C3}">
      <dsp:nvSpPr>
        <dsp:cNvPr id="0" name=""/>
        <dsp:cNvSpPr/>
      </dsp:nvSpPr>
      <dsp:spPr>
        <a:xfrm>
          <a:off x="469658" y="566"/>
          <a:ext cx="2095050" cy="1875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Business Problem:</a:t>
          </a:r>
          <a:endParaRPr lang="en-US" sz="2000" kern="1200" dirty="0"/>
        </a:p>
      </dsp:txBody>
      <dsp:txXfrm>
        <a:off x="469658" y="566"/>
        <a:ext cx="2095050" cy="1875436"/>
      </dsp:txXfrm>
    </dsp:sp>
    <dsp:sp modelId="{586745E3-C3B3-4A47-AB4A-7C9875F6E4C7}">
      <dsp:nvSpPr>
        <dsp:cNvPr id="0" name=""/>
        <dsp:cNvSpPr/>
      </dsp:nvSpPr>
      <dsp:spPr>
        <a:xfrm>
          <a:off x="2877281" y="566"/>
          <a:ext cx="4282966" cy="1875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Can we find a way to make predictions on upcoming seismic events to better prepare for the impacts, improve response times, and estimate risk?</a:t>
          </a:r>
          <a:endParaRPr lang="en-US" sz="1400" kern="1200" dirty="0"/>
        </a:p>
      </dsp:txBody>
      <dsp:txXfrm>
        <a:off x="2877281" y="566"/>
        <a:ext cx="4282966" cy="1875436"/>
      </dsp:txXfrm>
    </dsp:sp>
    <dsp:sp modelId="{5573E419-22B5-5042-AEB9-5AEA178D1870}">
      <dsp:nvSpPr>
        <dsp:cNvPr id="0" name=""/>
        <dsp:cNvSpPr/>
      </dsp:nvSpPr>
      <dsp:spPr>
        <a:xfrm>
          <a:off x="493648" y="2188576"/>
          <a:ext cx="2071044" cy="1875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 dirty="0"/>
            <a:t>The Data Problem:</a:t>
          </a:r>
          <a:endParaRPr lang="en-US" sz="2000" kern="1200" dirty="0"/>
        </a:p>
      </dsp:txBody>
      <dsp:txXfrm>
        <a:off x="493648" y="2188576"/>
        <a:ext cx="2071044" cy="1875436"/>
      </dsp:txXfrm>
    </dsp:sp>
    <dsp:sp modelId="{E6AE31BF-3ADB-434F-989E-98FFCFA3F8A9}">
      <dsp:nvSpPr>
        <dsp:cNvPr id="0" name=""/>
        <dsp:cNvSpPr/>
      </dsp:nvSpPr>
      <dsp:spPr>
        <a:xfrm>
          <a:off x="2877265" y="2188576"/>
          <a:ext cx="4258992" cy="187543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From existing Wellington region earthquake data, can patterns and relationships be exploited for the prediction of future seismic events?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400" kern="1200" dirty="0"/>
            <a:t>What will be the magnitude of the next event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400" kern="1200" dirty="0"/>
            <a:t>How much vibrational energy is going to be released into the region over a future window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400" kern="1200" dirty="0"/>
            <a:t>Will the next event cause significant damage (magnitude &gt;= 5.0)</a:t>
          </a:r>
          <a:endParaRPr lang="en-US" sz="1400" kern="1200" dirty="0"/>
        </a:p>
      </dsp:txBody>
      <dsp:txXfrm>
        <a:off x="2877265" y="2188576"/>
        <a:ext cx="4258992" cy="18754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8B59C-E25B-CF40-8951-61814B20287A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261670-15B7-BF4D-8E1A-78EDEA496BDD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Data Sourced from Geonet (WFS)</a:t>
          </a:r>
        </a:p>
      </dsp:txBody>
      <dsp:txXfrm>
        <a:off x="1502816" y="36688"/>
        <a:ext cx="1998981" cy="1170261"/>
      </dsp:txXfrm>
    </dsp:sp>
    <dsp:sp modelId="{618135E6-685A-EE46-892B-905F678345F3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A1762E-9860-0042-A7A7-B0DE729EC0D9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Cleaning and EDA</a:t>
          </a:r>
        </a:p>
      </dsp:txBody>
      <dsp:txXfrm>
        <a:off x="1502816" y="1590538"/>
        <a:ext cx="1998981" cy="1170261"/>
      </dsp:txXfrm>
    </dsp:sp>
    <dsp:sp modelId="{756693DA-F982-1A4B-8061-49BEAEE5ADD8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1713CA-5DA0-C24B-BB3B-484E6A0C843B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Clustering Investigation</a:t>
          </a:r>
        </a:p>
      </dsp:txBody>
      <dsp:txXfrm>
        <a:off x="1502816" y="3144387"/>
        <a:ext cx="1998981" cy="1170261"/>
      </dsp:txXfrm>
    </dsp:sp>
    <dsp:sp modelId="{E6582491-C152-B54D-A12B-9DB0B3303BA1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69A676-E76F-7A40-A45F-FCAEA0966FE8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Time Series Analysis</a:t>
          </a:r>
        </a:p>
      </dsp:txBody>
      <dsp:txXfrm>
        <a:off x="4258309" y="3144387"/>
        <a:ext cx="1998981" cy="1170261"/>
      </dsp:txXfrm>
    </dsp:sp>
    <dsp:sp modelId="{0D94D166-D2EA-A240-A186-C72B2F304E87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E791EE-06AB-6944-B4AF-A597C42BBE40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Pattern Recognition</a:t>
          </a:r>
        </a:p>
      </dsp:txBody>
      <dsp:txXfrm>
        <a:off x="4258309" y="1590538"/>
        <a:ext cx="1998981" cy="1170261"/>
      </dsp:txXfrm>
    </dsp:sp>
    <dsp:sp modelId="{F50BF612-8A87-924E-84B5-854E08D55168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98120-72CA-A54B-8CF9-80B468C5398C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Rolling window feature generation</a:t>
          </a:r>
        </a:p>
      </dsp:txBody>
      <dsp:txXfrm>
        <a:off x="4258309" y="36688"/>
        <a:ext cx="1998981" cy="1170261"/>
      </dsp:txXfrm>
    </dsp:sp>
    <dsp:sp modelId="{9E36D8CB-05CF-264F-9324-19620D8DA553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422210-BC60-084B-AA3E-10B5115BEC2B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Regression modelling</a:t>
          </a:r>
        </a:p>
      </dsp:txBody>
      <dsp:txXfrm>
        <a:off x="7013802" y="36688"/>
        <a:ext cx="1998981" cy="1170261"/>
      </dsp:txXfrm>
    </dsp:sp>
    <dsp:sp modelId="{C0D5BCBF-DACF-A14B-83C8-44ADDC99E6E2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7D8273-0DAB-D24B-AB9E-0C71151CCF41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Classification modelling</a:t>
          </a:r>
        </a:p>
      </dsp:txBody>
      <dsp:txXfrm>
        <a:off x="7013802" y="1590538"/>
        <a:ext cx="1998981" cy="1170261"/>
      </dsp:txXfrm>
    </dsp:sp>
    <dsp:sp modelId="{5A5BD2B4-645A-944D-8397-0006EA40C9CA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Model evaluations</a:t>
          </a:r>
        </a:p>
      </dsp:txBody>
      <dsp:txXfrm>
        <a:off x="7013802" y="3144387"/>
        <a:ext cx="1998981" cy="117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C5D42-1B9B-234F-955B-FE1928ECF387}" type="datetimeFigureOut">
              <a:rPr lang="en-AU" smtClean="0"/>
              <a:t>1/8/24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FF1BF-D030-7148-8718-A3C6A869D1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417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Whilst many industries have a vested interest in this domain particularly city planners, government bodies, insurance companies and structural engineers. It is the team at GNS who are responsible for geohazard monitoring investigation and alerts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175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 this point I would like to mention that whilst the investigation aims to solve these problems, it is an ongoing task, and the work here is a 2 week milestone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31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* Note the inconsistency in energy release since the last major event</a:t>
            </a:r>
          </a:p>
          <a:p>
            <a:r>
              <a:rPr lang="en-AU" dirty="0"/>
              <a:t>* Also note the apparent banding in the magnitude distribution</a:t>
            </a:r>
          </a:p>
          <a:p>
            <a:r>
              <a:rPr lang="en-AU" dirty="0"/>
              <a:t>* and the dense spikes either side of 2015</a:t>
            </a:r>
          </a:p>
          <a:p>
            <a:r>
              <a:rPr lang="en-AU" dirty="0"/>
              <a:t>* The hours since last event shows an interesting pattern that comes up again later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96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 how the chart shown previously has some similarities with the average monthly energy releases</a:t>
            </a:r>
          </a:p>
          <a:p>
            <a:endParaRPr lang="en-AU" dirty="0"/>
          </a:p>
          <a:p>
            <a:r>
              <a:rPr lang="en-AU" dirty="0"/>
              <a:t>The bottom chart is overlayed with external event timings that affect the region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70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714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ability to predict all big events whilst maintaining 98% accuracy will benefit allocation of emergency services and preparedness for the populous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42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FF1BF-D030-7148-8718-A3C6A869D11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78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CA30-C1A5-A449-6445-5485E116B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7FEAE-64EA-A243-0566-C835DD22E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85F10-1D24-D1FF-2270-F1376592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0AB9-843A-C220-1D0D-2DB27919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875A3-0C7A-BC59-7E4E-9B094893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58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3A8-9331-096B-4EDD-8352483F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CD9D5-7BF3-1E83-9DC3-E0D17691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43A4A-F7D2-086E-55A9-6FF7F8E5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2BC8-EEBA-6744-70BC-05D4643F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B5591-326E-853E-4C1A-BA7798B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498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37DCB-937A-4534-D107-B9273C340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AC92-A671-7878-D5F9-90FBE2327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558E-075D-427F-1013-6A4A23A5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B66AB-E991-9B85-5DE0-7905F9E0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7F046-69C9-462C-E75E-5984593F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38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4713-7164-7DC3-8122-BB383605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A9A9-D7E4-6211-11D2-32CDDE0BD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6CFED-8335-77C6-AC3E-E2BAAD8D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8917-8405-4A67-3DB7-2CD62466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CEED-6AC2-04F5-4E9A-3E355B69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87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D2AD-6C81-343D-09EF-19DCCEE6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FF3ED-447D-319A-DFCE-CE653BF0C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B44D8-4421-8E92-F9DF-76542C82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E3C2C-65C7-7244-1202-9A017BF4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AF88-6FA3-B5D1-6B2B-5284E747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00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0197-06F8-3C27-0FE1-44DD9605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0C3E-562C-852D-4F01-550F4A541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8C408-936A-E6C8-7994-D9D30755C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E53D1-804C-D28F-713B-1919DCD3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319D7-F7D6-06A1-2E75-4F2FF6C3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12143-A51A-1EA5-C1D1-073FA1A8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622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C0D9-7A19-579A-1432-0DA076CF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96B6A-B3E2-9B44-6E20-AC40E4E2F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63DF-A28F-A758-00EB-C2381D490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DF17D-1683-A6CB-1829-F1C322AE2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63534-26D0-2B6B-9AB3-3E3F6F542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C1E90-87F3-6B98-27E6-1AB74BCF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0BEC4-93BC-239E-19A4-C3DAC80A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7CF2E-063D-D5CF-4D63-6345BBD5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0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5CB5-EFEC-5F58-724C-2C0CCCEA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71B93-0439-4F13-3811-0A40B0BF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9C5E1-20CE-F123-67CE-40F78048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1F4FA-C9EE-8ACA-F881-C48DEFF3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432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B9F099-37CB-6D13-0F43-7E510649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07629-B151-ACD5-2804-1686A3EB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AA0D6-715F-8B3B-9564-4530CC75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588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350A-AA1E-F0A9-C607-426FB799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2C8E-98FA-C3FC-695A-CDF691C9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D914B-5F48-770B-81F8-C3944B985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E0330-9CAE-E31A-55ED-ABCF4B3B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D7FC9-D316-C26A-2B75-8BDC49E1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B41E7-FC0F-2E76-BE3B-6A9380A8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04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E0B2-51BC-1370-7EE9-18849694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A215A-8C48-65C7-1FC4-F2DFA85B4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59A5-A622-E92C-F0BE-AC97F602C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62C8-7735-BF79-DC61-8C31BBBD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A7D6D-61BB-F641-637E-F162B885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CCA49-9914-F183-3DAA-BDBDE16F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19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601B3-CDAB-65DE-A75B-5AE20327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BD277-C844-F380-235C-8E41916DC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999E-340C-1BEC-90E0-705817310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A449-F27C-AC4F-9943-A1792041CD31}" type="datetimeFigureOut">
              <a:rPr lang="en-AU" smtClean="0"/>
              <a:t>31/7/24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389B-5197-4AD2-BAED-A521719F4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6F33-9FCD-9F76-4262-C125CBBB1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46ECE-25D4-1C4A-ABE8-B0D0C62B6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82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collapsed building on the shore of a river&#10;&#10;Description automatically generated">
            <a:extLst>
              <a:ext uri="{FF2B5EF4-FFF2-40B4-BE49-F238E27FC236}">
                <a16:creationId xmlns:a16="http://schemas.microsoft.com/office/drawing/2014/main" id="{6EDCFDFC-1F42-FFCE-28CE-2913A91F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47" r="20158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4A604-77D6-BED0-DB0B-05CC2929A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chemeClr val="bg1"/>
                </a:solidFill>
              </a:rPr>
              <a:t>Wellington Earthquakes: An 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E925-B668-CD1A-9041-8A2481EFB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AU" sz="2000">
                <a:solidFill>
                  <a:schemeClr val="bg1"/>
                </a:solidFill>
              </a:rPr>
              <a:t>IOD Data Science Capstone Project – August 2024</a:t>
            </a:r>
          </a:p>
          <a:p>
            <a:pPr algn="l"/>
            <a:r>
              <a:rPr lang="en-AU" sz="2000">
                <a:solidFill>
                  <a:schemeClr val="bg1"/>
                </a:solidFill>
              </a:rPr>
              <a:t>Jeremy Roscoe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733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3AC08E-B674-4E52-831A-08E1CF55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5DE31-45E6-1D36-6333-905588B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10" y="902349"/>
            <a:ext cx="3527117" cy="7306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/>
              <a:t>Patterns:</a:t>
            </a:r>
            <a:br>
              <a:rPr lang="en-US" sz="2800" b="1" dirty="0"/>
            </a:br>
            <a:r>
              <a:rPr lang="en-US" sz="2000" b="1" dirty="0"/>
              <a:t>Annual Aggregations</a:t>
            </a:r>
            <a:endParaRPr lang="en-US" sz="2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750" y="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9B80C7-2B0D-4C19-AF01-91BFC4EB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7905" y="-2"/>
            <a:ext cx="7154095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C00675A9-9619-5ECB-33B6-4BD24DB1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78" y="305281"/>
            <a:ext cx="4782147" cy="1924815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4D6C8842-760A-B9BE-36EF-FEEEE098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78" y="2426467"/>
            <a:ext cx="4812039" cy="1924815"/>
          </a:xfrm>
          <a:prstGeom prst="rect">
            <a:avLst/>
          </a:prstGeom>
        </p:spPr>
      </p:pic>
      <p:pic>
        <p:nvPicPr>
          <p:cNvPr id="17" name="Picture 16" descr="A graph showing the number of seismic events&#10;&#10;Description automatically generated">
            <a:extLst>
              <a:ext uri="{FF2B5EF4-FFF2-40B4-BE49-F238E27FC236}">
                <a16:creationId xmlns:a16="http://schemas.microsoft.com/office/drawing/2014/main" id="{69D7BE22-B4EE-626D-B7F4-7B2B5EF8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78" y="4607801"/>
            <a:ext cx="4812039" cy="18646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79757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4AA8B-3D8F-82E0-3922-F0EAC2915691}"/>
              </a:ext>
            </a:extLst>
          </p:cNvPr>
          <p:cNvSpPr txBox="1"/>
          <p:nvPr/>
        </p:nvSpPr>
        <p:spPr>
          <a:xfrm>
            <a:off x="810228" y="2060294"/>
            <a:ext cx="3136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When annual event frequency drops the average magnitude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From 2010 on, there are more “big” events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C1C486-99EF-0FF5-2AF7-C2F5B8291933}"/>
              </a:ext>
            </a:extLst>
          </p:cNvPr>
          <p:cNvSpPr/>
          <p:nvPr/>
        </p:nvSpPr>
        <p:spPr>
          <a:xfrm>
            <a:off x="9899019" y="2820557"/>
            <a:ext cx="637246" cy="608442"/>
          </a:xfrm>
          <a:custGeom>
            <a:avLst/>
            <a:gdLst>
              <a:gd name="connsiteX0" fmla="*/ 249788 w 637246"/>
              <a:gd name="connsiteY0" fmla="*/ 0 h 759417"/>
              <a:gd name="connsiteX1" fmla="*/ 249788 w 637246"/>
              <a:gd name="connsiteY1" fmla="*/ 0 h 759417"/>
              <a:gd name="connsiteX2" fmla="*/ 17314 w 637246"/>
              <a:gd name="connsiteY2" fmla="*/ 92989 h 759417"/>
              <a:gd name="connsiteX3" fmla="*/ 1816 w 637246"/>
              <a:gd name="connsiteY3" fmla="*/ 185979 h 759417"/>
              <a:gd name="connsiteX4" fmla="*/ 32812 w 637246"/>
              <a:gd name="connsiteY4" fmla="*/ 495945 h 759417"/>
              <a:gd name="connsiteX5" fmla="*/ 79307 w 637246"/>
              <a:gd name="connsiteY5" fmla="*/ 588935 h 759417"/>
              <a:gd name="connsiteX6" fmla="*/ 125802 w 637246"/>
              <a:gd name="connsiteY6" fmla="*/ 619932 h 759417"/>
              <a:gd name="connsiteX7" fmla="*/ 141300 w 637246"/>
              <a:gd name="connsiteY7" fmla="*/ 666427 h 759417"/>
              <a:gd name="connsiteX8" fmla="*/ 280785 w 637246"/>
              <a:gd name="connsiteY8" fmla="*/ 743918 h 759417"/>
              <a:gd name="connsiteX9" fmla="*/ 435768 w 637246"/>
              <a:gd name="connsiteY9" fmla="*/ 759417 h 759417"/>
              <a:gd name="connsiteX10" fmla="*/ 559755 w 637246"/>
              <a:gd name="connsiteY10" fmla="*/ 573437 h 759417"/>
              <a:gd name="connsiteX11" fmla="*/ 590751 w 637246"/>
              <a:gd name="connsiteY11" fmla="*/ 526942 h 759417"/>
              <a:gd name="connsiteX12" fmla="*/ 621748 w 637246"/>
              <a:gd name="connsiteY12" fmla="*/ 433952 h 759417"/>
              <a:gd name="connsiteX13" fmla="*/ 637246 w 637246"/>
              <a:gd name="connsiteY13" fmla="*/ 387457 h 759417"/>
              <a:gd name="connsiteX14" fmla="*/ 559755 w 637246"/>
              <a:gd name="connsiteY14" fmla="*/ 201478 h 759417"/>
              <a:gd name="connsiteX15" fmla="*/ 528758 w 637246"/>
              <a:gd name="connsiteY15" fmla="*/ 154983 h 759417"/>
              <a:gd name="connsiteX16" fmla="*/ 466765 w 637246"/>
              <a:gd name="connsiteY16" fmla="*/ 123986 h 759417"/>
              <a:gd name="connsiteX17" fmla="*/ 373775 w 637246"/>
              <a:gd name="connsiteY17" fmla="*/ 61993 h 759417"/>
              <a:gd name="connsiteX18" fmla="*/ 327280 w 637246"/>
              <a:gd name="connsiteY18" fmla="*/ 30996 h 759417"/>
              <a:gd name="connsiteX19" fmla="*/ 249788 w 637246"/>
              <a:gd name="connsiteY19" fmla="*/ 0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7246" h="759417">
                <a:moveTo>
                  <a:pt x="249788" y="0"/>
                </a:moveTo>
                <a:lnTo>
                  <a:pt x="249788" y="0"/>
                </a:lnTo>
                <a:cubicBezTo>
                  <a:pt x="172297" y="30996"/>
                  <a:pt x="84083" y="42913"/>
                  <a:pt x="17314" y="92989"/>
                </a:cubicBezTo>
                <a:cubicBezTo>
                  <a:pt x="-7825" y="111844"/>
                  <a:pt x="1816" y="154555"/>
                  <a:pt x="1816" y="185979"/>
                </a:cubicBezTo>
                <a:cubicBezTo>
                  <a:pt x="1816" y="327138"/>
                  <a:pt x="1555" y="386545"/>
                  <a:pt x="32812" y="495945"/>
                </a:cubicBezTo>
                <a:cubicBezTo>
                  <a:pt x="42896" y="531241"/>
                  <a:pt x="52136" y="561764"/>
                  <a:pt x="79307" y="588935"/>
                </a:cubicBezTo>
                <a:cubicBezTo>
                  <a:pt x="92478" y="602106"/>
                  <a:pt x="110304" y="609600"/>
                  <a:pt x="125802" y="619932"/>
                </a:cubicBezTo>
                <a:cubicBezTo>
                  <a:pt x="130968" y="635430"/>
                  <a:pt x="129748" y="654875"/>
                  <a:pt x="141300" y="666427"/>
                </a:cubicBezTo>
                <a:cubicBezTo>
                  <a:pt x="166312" y="691439"/>
                  <a:pt x="234720" y="736831"/>
                  <a:pt x="280785" y="743918"/>
                </a:cubicBezTo>
                <a:cubicBezTo>
                  <a:pt x="332100" y="751813"/>
                  <a:pt x="384107" y="754251"/>
                  <a:pt x="435768" y="759417"/>
                </a:cubicBezTo>
                <a:lnTo>
                  <a:pt x="559755" y="573437"/>
                </a:lnTo>
                <a:cubicBezTo>
                  <a:pt x="570087" y="557939"/>
                  <a:pt x="584861" y="544613"/>
                  <a:pt x="590751" y="526942"/>
                </a:cubicBezTo>
                <a:lnTo>
                  <a:pt x="621748" y="433952"/>
                </a:lnTo>
                <a:lnTo>
                  <a:pt x="637246" y="387457"/>
                </a:lnTo>
                <a:cubicBezTo>
                  <a:pt x="615624" y="257721"/>
                  <a:pt x="639179" y="320613"/>
                  <a:pt x="559755" y="201478"/>
                </a:cubicBezTo>
                <a:cubicBezTo>
                  <a:pt x="549423" y="185980"/>
                  <a:pt x="545418" y="163313"/>
                  <a:pt x="528758" y="154983"/>
                </a:cubicBezTo>
                <a:cubicBezTo>
                  <a:pt x="508094" y="144651"/>
                  <a:pt x="486576" y="135873"/>
                  <a:pt x="466765" y="123986"/>
                </a:cubicBezTo>
                <a:cubicBezTo>
                  <a:pt x="434821" y="104819"/>
                  <a:pt x="404772" y="82657"/>
                  <a:pt x="373775" y="61993"/>
                </a:cubicBezTo>
                <a:lnTo>
                  <a:pt x="327280" y="30996"/>
                </a:lnTo>
                <a:cubicBezTo>
                  <a:pt x="275884" y="48129"/>
                  <a:pt x="262703" y="5166"/>
                  <a:pt x="249788" y="0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9C8A406-F4A9-16A4-57EC-EB8A48190364}"/>
              </a:ext>
            </a:extLst>
          </p:cNvPr>
          <p:cNvSpPr/>
          <p:nvPr/>
        </p:nvSpPr>
        <p:spPr>
          <a:xfrm>
            <a:off x="6690869" y="5540134"/>
            <a:ext cx="637246" cy="608442"/>
          </a:xfrm>
          <a:custGeom>
            <a:avLst/>
            <a:gdLst>
              <a:gd name="connsiteX0" fmla="*/ 249788 w 637246"/>
              <a:gd name="connsiteY0" fmla="*/ 0 h 759417"/>
              <a:gd name="connsiteX1" fmla="*/ 249788 w 637246"/>
              <a:gd name="connsiteY1" fmla="*/ 0 h 759417"/>
              <a:gd name="connsiteX2" fmla="*/ 17314 w 637246"/>
              <a:gd name="connsiteY2" fmla="*/ 92989 h 759417"/>
              <a:gd name="connsiteX3" fmla="*/ 1816 w 637246"/>
              <a:gd name="connsiteY3" fmla="*/ 185979 h 759417"/>
              <a:gd name="connsiteX4" fmla="*/ 32812 w 637246"/>
              <a:gd name="connsiteY4" fmla="*/ 495945 h 759417"/>
              <a:gd name="connsiteX5" fmla="*/ 79307 w 637246"/>
              <a:gd name="connsiteY5" fmla="*/ 588935 h 759417"/>
              <a:gd name="connsiteX6" fmla="*/ 125802 w 637246"/>
              <a:gd name="connsiteY6" fmla="*/ 619932 h 759417"/>
              <a:gd name="connsiteX7" fmla="*/ 141300 w 637246"/>
              <a:gd name="connsiteY7" fmla="*/ 666427 h 759417"/>
              <a:gd name="connsiteX8" fmla="*/ 280785 w 637246"/>
              <a:gd name="connsiteY8" fmla="*/ 743918 h 759417"/>
              <a:gd name="connsiteX9" fmla="*/ 435768 w 637246"/>
              <a:gd name="connsiteY9" fmla="*/ 759417 h 759417"/>
              <a:gd name="connsiteX10" fmla="*/ 559755 w 637246"/>
              <a:gd name="connsiteY10" fmla="*/ 573437 h 759417"/>
              <a:gd name="connsiteX11" fmla="*/ 590751 w 637246"/>
              <a:gd name="connsiteY11" fmla="*/ 526942 h 759417"/>
              <a:gd name="connsiteX12" fmla="*/ 621748 w 637246"/>
              <a:gd name="connsiteY12" fmla="*/ 433952 h 759417"/>
              <a:gd name="connsiteX13" fmla="*/ 637246 w 637246"/>
              <a:gd name="connsiteY13" fmla="*/ 387457 h 759417"/>
              <a:gd name="connsiteX14" fmla="*/ 559755 w 637246"/>
              <a:gd name="connsiteY14" fmla="*/ 201478 h 759417"/>
              <a:gd name="connsiteX15" fmla="*/ 528758 w 637246"/>
              <a:gd name="connsiteY15" fmla="*/ 154983 h 759417"/>
              <a:gd name="connsiteX16" fmla="*/ 466765 w 637246"/>
              <a:gd name="connsiteY16" fmla="*/ 123986 h 759417"/>
              <a:gd name="connsiteX17" fmla="*/ 373775 w 637246"/>
              <a:gd name="connsiteY17" fmla="*/ 61993 h 759417"/>
              <a:gd name="connsiteX18" fmla="*/ 327280 w 637246"/>
              <a:gd name="connsiteY18" fmla="*/ 30996 h 759417"/>
              <a:gd name="connsiteX19" fmla="*/ 249788 w 637246"/>
              <a:gd name="connsiteY19" fmla="*/ 0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7246" h="759417">
                <a:moveTo>
                  <a:pt x="249788" y="0"/>
                </a:moveTo>
                <a:lnTo>
                  <a:pt x="249788" y="0"/>
                </a:lnTo>
                <a:cubicBezTo>
                  <a:pt x="172297" y="30996"/>
                  <a:pt x="84083" y="42913"/>
                  <a:pt x="17314" y="92989"/>
                </a:cubicBezTo>
                <a:cubicBezTo>
                  <a:pt x="-7825" y="111844"/>
                  <a:pt x="1816" y="154555"/>
                  <a:pt x="1816" y="185979"/>
                </a:cubicBezTo>
                <a:cubicBezTo>
                  <a:pt x="1816" y="327138"/>
                  <a:pt x="1555" y="386545"/>
                  <a:pt x="32812" y="495945"/>
                </a:cubicBezTo>
                <a:cubicBezTo>
                  <a:pt x="42896" y="531241"/>
                  <a:pt x="52136" y="561764"/>
                  <a:pt x="79307" y="588935"/>
                </a:cubicBezTo>
                <a:cubicBezTo>
                  <a:pt x="92478" y="602106"/>
                  <a:pt x="110304" y="609600"/>
                  <a:pt x="125802" y="619932"/>
                </a:cubicBezTo>
                <a:cubicBezTo>
                  <a:pt x="130968" y="635430"/>
                  <a:pt x="129748" y="654875"/>
                  <a:pt x="141300" y="666427"/>
                </a:cubicBezTo>
                <a:cubicBezTo>
                  <a:pt x="166312" y="691439"/>
                  <a:pt x="234720" y="736831"/>
                  <a:pt x="280785" y="743918"/>
                </a:cubicBezTo>
                <a:cubicBezTo>
                  <a:pt x="332100" y="751813"/>
                  <a:pt x="384107" y="754251"/>
                  <a:pt x="435768" y="759417"/>
                </a:cubicBezTo>
                <a:lnTo>
                  <a:pt x="559755" y="573437"/>
                </a:lnTo>
                <a:cubicBezTo>
                  <a:pt x="570087" y="557939"/>
                  <a:pt x="584861" y="544613"/>
                  <a:pt x="590751" y="526942"/>
                </a:cubicBezTo>
                <a:lnTo>
                  <a:pt x="621748" y="433952"/>
                </a:lnTo>
                <a:lnTo>
                  <a:pt x="637246" y="387457"/>
                </a:lnTo>
                <a:cubicBezTo>
                  <a:pt x="615624" y="257721"/>
                  <a:pt x="639179" y="320613"/>
                  <a:pt x="559755" y="201478"/>
                </a:cubicBezTo>
                <a:cubicBezTo>
                  <a:pt x="549423" y="185980"/>
                  <a:pt x="545418" y="163313"/>
                  <a:pt x="528758" y="154983"/>
                </a:cubicBezTo>
                <a:cubicBezTo>
                  <a:pt x="508094" y="144651"/>
                  <a:pt x="486576" y="135873"/>
                  <a:pt x="466765" y="123986"/>
                </a:cubicBezTo>
                <a:cubicBezTo>
                  <a:pt x="434821" y="104819"/>
                  <a:pt x="404772" y="82657"/>
                  <a:pt x="373775" y="61993"/>
                </a:cubicBezTo>
                <a:lnTo>
                  <a:pt x="327280" y="30996"/>
                </a:lnTo>
                <a:cubicBezTo>
                  <a:pt x="275884" y="48129"/>
                  <a:pt x="262703" y="5166"/>
                  <a:pt x="249788" y="0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86892C-1C57-56AB-BD3C-21A064642D8C}"/>
              </a:ext>
            </a:extLst>
          </p:cNvPr>
          <p:cNvSpPr/>
          <p:nvPr/>
        </p:nvSpPr>
        <p:spPr>
          <a:xfrm>
            <a:off x="9899019" y="5752571"/>
            <a:ext cx="637246" cy="608442"/>
          </a:xfrm>
          <a:custGeom>
            <a:avLst/>
            <a:gdLst>
              <a:gd name="connsiteX0" fmla="*/ 249788 w 637246"/>
              <a:gd name="connsiteY0" fmla="*/ 0 h 759417"/>
              <a:gd name="connsiteX1" fmla="*/ 249788 w 637246"/>
              <a:gd name="connsiteY1" fmla="*/ 0 h 759417"/>
              <a:gd name="connsiteX2" fmla="*/ 17314 w 637246"/>
              <a:gd name="connsiteY2" fmla="*/ 92989 h 759417"/>
              <a:gd name="connsiteX3" fmla="*/ 1816 w 637246"/>
              <a:gd name="connsiteY3" fmla="*/ 185979 h 759417"/>
              <a:gd name="connsiteX4" fmla="*/ 32812 w 637246"/>
              <a:gd name="connsiteY4" fmla="*/ 495945 h 759417"/>
              <a:gd name="connsiteX5" fmla="*/ 79307 w 637246"/>
              <a:gd name="connsiteY5" fmla="*/ 588935 h 759417"/>
              <a:gd name="connsiteX6" fmla="*/ 125802 w 637246"/>
              <a:gd name="connsiteY6" fmla="*/ 619932 h 759417"/>
              <a:gd name="connsiteX7" fmla="*/ 141300 w 637246"/>
              <a:gd name="connsiteY7" fmla="*/ 666427 h 759417"/>
              <a:gd name="connsiteX8" fmla="*/ 280785 w 637246"/>
              <a:gd name="connsiteY8" fmla="*/ 743918 h 759417"/>
              <a:gd name="connsiteX9" fmla="*/ 435768 w 637246"/>
              <a:gd name="connsiteY9" fmla="*/ 759417 h 759417"/>
              <a:gd name="connsiteX10" fmla="*/ 559755 w 637246"/>
              <a:gd name="connsiteY10" fmla="*/ 573437 h 759417"/>
              <a:gd name="connsiteX11" fmla="*/ 590751 w 637246"/>
              <a:gd name="connsiteY11" fmla="*/ 526942 h 759417"/>
              <a:gd name="connsiteX12" fmla="*/ 621748 w 637246"/>
              <a:gd name="connsiteY12" fmla="*/ 433952 h 759417"/>
              <a:gd name="connsiteX13" fmla="*/ 637246 w 637246"/>
              <a:gd name="connsiteY13" fmla="*/ 387457 h 759417"/>
              <a:gd name="connsiteX14" fmla="*/ 559755 w 637246"/>
              <a:gd name="connsiteY14" fmla="*/ 201478 h 759417"/>
              <a:gd name="connsiteX15" fmla="*/ 528758 w 637246"/>
              <a:gd name="connsiteY15" fmla="*/ 154983 h 759417"/>
              <a:gd name="connsiteX16" fmla="*/ 466765 w 637246"/>
              <a:gd name="connsiteY16" fmla="*/ 123986 h 759417"/>
              <a:gd name="connsiteX17" fmla="*/ 373775 w 637246"/>
              <a:gd name="connsiteY17" fmla="*/ 61993 h 759417"/>
              <a:gd name="connsiteX18" fmla="*/ 327280 w 637246"/>
              <a:gd name="connsiteY18" fmla="*/ 30996 h 759417"/>
              <a:gd name="connsiteX19" fmla="*/ 249788 w 637246"/>
              <a:gd name="connsiteY19" fmla="*/ 0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7246" h="759417">
                <a:moveTo>
                  <a:pt x="249788" y="0"/>
                </a:moveTo>
                <a:lnTo>
                  <a:pt x="249788" y="0"/>
                </a:lnTo>
                <a:cubicBezTo>
                  <a:pt x="172297" y="30996"/>
                  <a:pt x="84083" y="42913"/>
                  <a:pt x="17314" y="92989"/>
                </a:cubicBezTo>
                <a:cubicBezTo>
                  <a:pt x="-7825" y="111844"/>
                  <a:pt x="1816" y="154555"/>
                  <a:pt x="1816" y="185979"/>
                </a:cubicBezTo>
                <a:cubicBezTo>
                  <a:pt x="1816" y="327138"/>
                  <a:pt x="1555" y="386545"/>
                  <a:pt x="32812" y="495945"/>
                </a:cubicBezTo>
                <a:cubicBezTo>
                  <a:pt x="42896" y="531241"/>
                  <a:pt x="52136" y="561764"/>
                  <a:pt x="79307" y="588935"/>
                </a:cubicBezTo>
                <a:cubicBezTo>
                  <a:pt x="92478" y="602106"/>
                  <a:pt x="110304" y="609600"/>
                  <a:pt x="125802" y="619932"/>
                </a:cubicBezTo>
                <a:cubicBezTo>
                  <a:pt x="130968" y="635430"/>
                  <a:pt x="129748" y="654875"/>
                  <a:pt x="141300" y="666427"/>
                </a:cubicBezTo>
                <a:cubicBezTo>
                  <a:pt x="166312" y="691439"/>
                  <a:pt x="234720" y="736831"/>
                  <a:pt x="280785" y="743918"/>
                </a:cubicBezTo>
                <a:cubicBezTo>
                  <a:pt x="332100" y="751813"/>
                  <a:pt x="384107" y="754251"/>
                  <a:pt x="435768" y="759417"/>
                </a:cubicBezTo>
                <a:lnTo>
                  <a:pt x="559755" y="573437"/>
                </a:lnTo>
                <a:cubicBezTo>
                  <a:pt x="570087" y="557939"/>
                  <a:pt x="584861" y="544613"/>
                  <a:pt x="590751" y="526942"/>
                </a:cubicBezTo>
                <a:lnTo>
                  <a:pt x="621748" y="433952"/>
                </a:lnTo>
                <a:lnTo>
                  <a:pt x="637246" y="387457"/>
                </a:lnTo>
                <a:cubicBezTo>
                  <a:pt x="615624" y="257721"/>
                  <a:pt x="639179" y="320613"/>
                  <a:pt x="559755" y="201478"/>
                </a:cubicBezTo>
                <a:cubicBezTo>
                  <a:pt x="549423" y="185980"/>
                  <a:pt x="545418" y="163313"/>
                  <a:pt x="528758" y="154983"/>
                </a:cubicBezTo>
                <a:cubicBezTo>
                  <a:pt x="508094" y="144651"/>
                  <a:pt x="486576" y="135873"/>
                  <a:pt x="466765" y="123986"/>
                </a:cubicBezTo>
                <a:cubicBezTo>
                  <a:pt x="434821" y="104819"/>
                  <a:pt x="404772" y="82657"/>
                  <a:pt x="373775" y="61993"/>
                </a:cubicBezTo>
                <a:lnTo>
                  <a:pt x="327280" y="30996"/>
                </a:lnTo>
                <a:cubicBezTo>
                  <a:pt x="275884" y="48129"/>
                  <a:pt x="262703" y="5166"/>
                  <a:pt x="249788" y="0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0ED1FA1-117E-3CBD-E5D2-4561EC7CA785}"/>
              </a:ext>
            </a:extLst>
          </p:cNvPr>
          <p:cNvSpPr/>
          <p:nvPr/>
        </p:nvSpPr>
        <p:spPr>
          <a:xfrm>
            <a:off x="6626292" y="3016915"/>
            <a:ext cx="637246" cy="608442"/>
          </a:xfrm>
          <a:custGeom>
            <a:avLst/>
            <a:gdLst>
              <a:gd name="connsiteX0" fmla="*/ 249788 w 637246"/>
              <a:gd name="connsiteY0" fmla="*/ 0 h 759417"/>
              <a:gd name="connsiteX1" fmla="*/ 249788 w 637246"/>
              <a:gd name="connsiteY1" fmla="*/ 0 h 759417"/>
              <a:gd name="connsiteX2" fmla="*/ 17314 w 637246"/>
              <a:gd name="connsiteY2" fmla="*/ 92989 h 759417"/>
              <a:gd name="connsiteX3" fmla="*/ 1816 w 637246"/>
              <a:gd name="connsiteY3" fmla="*/ 185979 h 759417"/>
              <a:gd name="connsiteX4" fmla="*/ 32812 w 637246"/>
              <a:gd name="connsiteY4" fmla="*/ 495945 h 759417"/>
              <a:gd name="connsiteX5" fmla="*/ 79307 w 637246"/>
              <a:gd name="connsiteY5" fmla="*/ 588935 h 759417"/>
              <a:gd name="connsiteX6" fmla="*/ 125802 w 637246"/>
              <a:gd name="connsiteY6" fmla="*/ 619932 h 759417"/>
              <a:gd name="connsiteX7" fmla="*/ 141300 w 637246"/>
              <a:gd name="connsiteY7" fmla="*/ 666427 h 759417"/>
              <a:gd name="connsiteX8" fmla="*/ 280785 w 637246"/>
              <a:gd name="connsiteY8" fmla="*/ 743918 h 759417"/>
              <a:gd name="connsiteX9" fmla="*/ 435768 w 637246"/>
              <a:gd name="connsiteY9" fmla="*/ 759417 h 759417"/>
              <a:gd name="connsiteX10" fmla="*/ 559755 w 637246"/>
              <a:gd name="connsiteY10" fmla="*/ 573437 h 759417"/>
              <a:gd name="connsiteX11" fmla="*/ 590751 w 637246"/>
              <a:gd name="connsiteY11" fmla="*/ 526942 h 759417"/>
              <a:gd name="connsiteX12" fmla="*/ 621748 w 637246"/>
              <a:gd name="connsiteY12" fmla="*/ 433952 h 759417"/>
              <a:gd name="connsiteX13" fmla="*/ 637246 w 637246"/>
              <a:gd name="connsiteY13" fmla="*/ 387457 h 759417"/>
              <a:gd name="connsiteX14" fmla="*/ 559755 w 637246"/>
              <a:gd name="connsiteY14" fmla="*/ 201478 h 759417"/>
              <a:gd name="connsiteX15" fmla="*/ 528758 w 637246"/>
              <a:gd name="connsiteY15" fmla="*/ 154983 h 759417"/>
              <a:gd name="connsiteX16" fmla="*/ 466765 w 637246"/>
              <a:gd name="connsiteY16" fmla="*/ 123986 h 759417"/>
              <a:gd name="connsiteX17" fmla="*/ 373775 w 637246"/>
              <a:gd name="connsiteY17" fmla="*/ 61993 h 759417"/>
              <a:gd name="connsiteX18" fmla="*/ 327280 w 637246"/>
              <a:gd name="connsiteY18" fmla="*/ 30996 h 759417"/>
              <a:gd name="connsiteX19" fmla="*/ 249788 w 637246"/>
              <a:gd name="connsiteY19" fmla="*/ 0 h 75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7246" h="759417">
                <a:moveTo>
                  <a:pt x="249788" y="0"/>
                </a:moveTo>
                <a:lnTo>
                  <a:pt x="249788" y="0"/>
                </a:lnTo>
                <a:cubicBezTo>
                  <a:pt x="172297" y="30996"/>
                  <a:pt x="84083" y="42913"/>
                  <a:pt x="17314" y="92989"/>
                </a:cubicBezTo>
                <a:cubicBezTo>
                  <a:pt x="-7825" y="111844"/>
                  <a:pt x="1816" y="154555"/>
                  <a:pt x="1816" y="185979"/>
                </a:cubicBezTo>
                <a:cubicBezTo>
                  <a:pt x="1816" y="327138"/>
                  <a:pt x="1555" y="386545"/>
                  <a:pt x="32812" y="495945"/>
                </a:cubicBezTo>
                <a:cubicBezTo>
                  <a:pt x="42896" y="531241"/>
                  <a:pt x="52136" y="561764"/>
                  <a:pt x="79307" y="588935"/>
                </a:cubicBezTo>
                <a:cubicBezTo>
                  <a:pt x="92478" y="602106"/>
                  <a:pt x="110304" y="609600"/>
                  <a:pt x="125802" y="619932"/>
                </a:cubicBezTo>
                <a:cubicBezTo>
                  <a:pt x="130968" y="635430"/>
                  <a:pt x="129748" y="654875"/>
                  <a:pt x="141300" y="666427"/>
                </a:cubicBezTo>
                <a:cubicBezTo>
                  <a:pt x="166312" y="691439"/>
                  <a:pt x="234720" y="736831"/>
                  <a:pt x="280785" y="743918"/>
                </a:cubicBezTo>
                <a:cubicBezTo>
                  <a:pt x="332100" y="751813"/>
                  <a:pt x="384107" y="754251"/>
                  <a:pt x="435768" y="759417"/>
                </a:cubicBezTo>
                <a:lnTo>
                  <a:pt x="559755" y="573437"/>
                </a:lnTo>
                <a:cubicBezTo>
                  <a:pt x="570087" y="557939"/>
                  <a:pt x="584861" y="544613"/>
                  <a:pt x="590751" y="526942"/>
                </a:cubicBezTo>
                <a:lnTo>
                  <a:pt x="621748" y="433952"/>
                </a:lnTo>
                <a:lnTo>
                  <a:pt x="637246" y="387457"/>
                </a:lnTo>
                <a:cubicBezTo>
                  <a:pt x="615624" y="257721"/>
                  <a:pt x="639179" y="320613"/>
                  <a:pt x="559755" y="201478"/>
                </a:cubicBezTo>
                <a:cubicBezTo>
                  <a:pt x="549423" y="185980"/>
                  <a:pt x="545418" y="163313"/>
                  <a:pt x="528758" y="154983"/>
                </a:cubicBezTo>
                <a:cubicBezTo>
                  <a:pt x="508094" y="144651"/>
                  <a:pt x="486576" y="135873"/>
                  <a:pt x="466765" y="123986"/>
                </a:cubicBezTo>
                <a:cubicBezTo>
                  <a:pt x="434821" y="104819"/>
                  <a:pt x="404772" y="82657"/>
                  <a:pt x="373775" y="61993"/>
                </a:cubicBezTo>
                <a:lnTo>
                  <a:pt x="327280" y="30996"/>
                </a:lnTo>
                <a:cubicBezTo>
                  <a:pt x="275884" y="48129"/>
                  <a:pt x="262703" y="5166"/>
                  <a:pt x="249788" y="0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D9983B-05FF-563B-0E98-BAC9ECED009F}"/>
              </a:ext>
            </a:extLst>
          </p:cNvPr>
          <p:cNvCxnSpPr>
            <a:cxnSpLocks/>
          </p:cNvCxnSpPr>
          <p:nvPr/>
        </p:nvCxnSpPr>
        <p:spPr>
          <a:xfrm>
            <a:off x="7000680" y="3428999"/>
            <a:ext cx="0" cy="246849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A17813-EC97-2794-C451-09C29BAACC73}"/>
              </a:ext>
            </a:extLst>
          </p:cNvPr>
          <p:cNvCxnSpPr>
            <a:cxnSpLocks/>
          </p:cNvCxnSpPr>
          <p:nvPr/>
        </p:nvCxnSpPr>
        <p:spPr>
          <a:xfrm>
            <a:off x="10224327" y="3192651"/>
            <a:ext cx="0" cy="2955925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0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7975C-113A-952F-AA28-A13C5395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Notable Relationships: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dotted diagram with white text&#10;&#10;Description automatically generated">
            <a:extLst>
              <a:ext uri="{FF2B5EF4-FFF2-40B4-BE49-F238E27FC236}">
                <a16:creationId xmlns:a16="http://schemas.microsoft.com/office/drawing/2014/main" id="{965EBC5E-1979-84BC-FC18-C354FA236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45" y="3499120"/>
            <a:ext cx="3000115" cy="2326406"/>
          </a:xfrm>
          <a:prstGeom prst="rect">
            <a:avLst/>
          </a:prstGeom>
        </p:spPr>
      </p:pic>
      <p:pic>
        <p:nvPicPr>
          <p:cNvPr id="5" name="Picture 4" descr="A red line with blue dots&#10;&#10;Description automatically generated">
            <a:extLst>
              <a:ext uri="{FF2B5EF4-FFF2-40B4-BE49-F238E27FC236}">
                <a16:creationId xmlns:a16="http://schemas.microsoft.com/office/drawing/2014/main" id="{1BB80957-C3D5-EAC1-F1DC-C0916525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88" y="2425605"/>
            <a:ext cx="3000116" cy="217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BE526-BFD0-A15B-0F27-10730C287028}"/>
              </a:ext>
            </a:extLst>
          </p:cNvPr>
          <p:cNvSpPr txBox="1"/>
          <p:nvPr/>
        </p:nvSpPr>
        <p:spPr>
          <a:xfrm>
            <a:off x="2026637" y="2755066"/>
            <a:ext cx="290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94360">
              <a:spcAft>
                <a:spcPts val="600"/>
              </a:spcAft>
            </a:pPr>
            <a:r>
              <a:rPr lang="en-A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range of magnitudes decreases as depth increases</a:t>
            </a:r>
            <a:endParaRPr lang="en-A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936B9-E2E4-6E30-3B1D-12EDDA10A6D6}"/>
              </a:ext>
            </a:extLst>
          </p:cNvPr>
          <p:cNvSpPr txBox="1"/>
          <p:nvPr/>
        </p:nvSpPr>
        <p:spPr>
          <a:xfrm>
            <a:off x="6576156" y="5009663"/>
            <a:ext cx="3424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94360">
              <a:spcAft>
                <a:spcPts val="600"/>
              </a:spcAft>
            </a:pPr>
            <a:r>
              <a:rPr lang="en-A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appears to be a linear relationship between the log of mean downtime and the average magnitude.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42352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oy figurine of a person in a garment and a baby yoda&#10;&#10;Description automatically generated">
            <a:extLst>
              <a:ext uri="{FF2B5EF4-FFF2-40B4-BE49-F238E27FC236}">
                <a16:creationId xmlns:a16="http://schemas.microsoft.com/office/drawing/2014/main" id="{D53B1F36-09E6-C57E-3A84-E07126A6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</a:blip>
          <a:srcRect l="2260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2" name="Picture 1" descr="A white car model in a workshop&#10;&#10;Description automatically generated">
            <a:extLst>
              <a:ext uri="{FF2B5EF4-FFF2-40B4-BE49-F238E27FC236}">
                <a16:creationId xmlns:a16="http://schemas.microsoft.com/office/drawing/2014/main" id="{A4FDE60D-269D-EE02-8055-340D98905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8000"/>
          </a:blip>
          <a:srcRect t="10603" r="3" b="516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83A56-1B9F-1259-291B-14FB6FFEA2AE}"/>
              </a:ext>
            </a:extLst>
          </p:cNvPr>
          <p:cNvSpPr txBox="1"/>
          <p:nvPr/>
        </p:nvSpPr>
        <p:spPr>
          <a:xfrm>
            <a:off x="665175" y="648728"/>
            <a:ext cx="3565863" cy="769441"/>
          </a:xfrm>
          <a:prstGeom prst="rect">
            <a:avLst/>
          </a:prstGeom>
          <a:solidFill>
            <a:schemeClr val="bg1">
              <a:alpha val="49945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</a:rPr>
              <a:t>Modelling: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EF8E9-F2B5-D495-BE8A-9A0E5E1028A2}"/>
              </a:ext>
            </a:extLst>
          </p:cNvPr>
          <p:cNvSpPr txBox="1"/>
          <p:nvPr/>
        </p:nvSpPr>
        <p:spPr>
          <a:xfrm>
            <a:off x="618959" y="1614709"/>
            <a:ext cx="4836696" cy="397031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Linear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Support Vector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Random Forest </a:t>
            </a:r>
            <a:r>
              <a:rPr lang="en-AU" sz="1200" dirty="0">
                <a:solidFill>
                  <a:schemeClr val="bg1"/>
                </a:solidFill>
              </a:rPr>
              <a:t>regressor and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Light Gradient Boosting Machine </a:t>
            </a:r>
            <a:r>
              <a:rPr lang="en-AU" sz="1200" dirty="0">
                <a:solidFill>
                  <a:schemeClr val="bg1"/>
                </a:solidFill>
              </a:rPr>
              <a:t>regressor and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Elastic Net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Logistic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Decision Tree Classifier</a:t>
            </a:r>
            <a:endParaRPr lang="en-AU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>
                <a:solidFill>
                  <a:schemeClr val="bg1"/>
                </a:solidFill>
              </a:rPr>
              <a:t>GridSearch</a:t>
            </a:r>
            <a:r>
              <a:rPr lang="en-AU" sz="2400" dirty="0">
                <a:solidFill>
                  <a:schemeClr val="bg1"/>
                </a:solidFill>
              </a:rPr>
              <a:t> 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Input stratification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4B04C-4887-EDEF-773A-BF3DD122DEDE}"/>
              </a:ext>
            </a:extLst>
          </p:cNvPr>
          <p:cNvSpPr txBox="1"/>
          <p:nvPr/>
        </p:nvSpPr>
        <p:spPr>
          <a:xfrm>
            <a:off x="6651062" y="2194985"/>
            <a:ext cx="3565863" cy="646331"/>
          </a:xfrm>
          <a:prstGeom prst="rect">
            <a:avLst/>
          </a:prstGeom>
          <a:solidFill>
            <a:schemeClr val="tx1">
              <a:lumMod val="50000"/>
              <a:lumOff val="5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Predicting: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E11D7-1BF8-01C3-3E5D-53B0D78BA055}"/>
              </a:ext>
            </a:extLst>
          </p:cNvPr>
          <p:cNvSpPr txBox="1"/>
          <p:nvPr/>
        </p:nvSpPr>
        <p:spPr>
          <a:xfrm>
            <a:off x="6656861" y="3001024"/>
            <a:ext cx="4836696" cy="1569660"/>
          </a:xfrm>
          <a:prstGeom prst="rect">
            <a:avLst/>
          </a:prstGeom>
          <a:solidFill>
            <a:schemeClr val="tx1">
              <a:lumMod val="50000"/>
              <a:lumOff val="50000"/>
              <a:alpha val="9023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Next Event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Total energy released in the next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</a:rPr>
              <a:t>Next event &gt;= 5.0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DE59-F390-643F-9641-D6BA6E6A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55" y="609056"/>
            <a:ext cx="3330844" cy="765674"/>
          </a:xfrm>
        </p:spPr>
        <p:txBody>
          <a:bodyPr>
            <a:normAutofit/>
          </a:bodyPr>
          <a:lstStyle/>
          <a:p>
            <a:r>
              <a:rPr lang="en-AU" sz="4000" dirty="0"/>
              <a:t>Outcomes:</a:t>
            </a:r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5471669A-92B5-7DED-3902-0227489C9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238" y="4354108"/>
            <a:ext cx="4458018" cy="1234528"/>
          </a:xfrm>
        </p:spPr>
      </p:pic>
      <p:pic>
        <p:nvPicPr>
          <p:cNvPr id="8" name="Content Placeholder 5" descr="A graph with a red line and a blue and green dotted line&#10;&#10;Description automatically generated">
            <a:extLst>
              <a:ext uri="{FF2B5EF4-FFF2-40B4-BE49-F238E27FC236}">
                <a16:creationId xmlns:a16="http://schemas.microsoft.com/office/drawing/2014/main" id="{55A327D2-6ED0-237B-A93D-C3FE9B59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90" y="695196"/>
            <a:ext cx="3556000" cy="280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CA384-32E9-90B5-0EB6-D70F840B6DF1}"/>
              </a:ext>
            </a:extLst>
          </p:cNvPr>
          <p:cNvSpPr txBox="1"/>
          <p:nvPr/>
        </p:nvSpPr>
        <p:spPr>
          <a:xfrm>
            <a:off x="6096000" y="2318350"/>
            <a:ext cx="178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64% categorical accuracy within tolerance of 0.4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E922C-3EF3-778E-BE4E-F1B841CBA61C}"/>
              </a:ext>
            </a:extLst>
          </p:cNvPr>
          <p:cNvSpPr txBox="1"/>
          <p:nvPr/>
        </p:nvSpPr>
        <p:spPr>
          <a:xfrm>
            <a:off x="679170" y="3762177"/>
            <a:ext cx="317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98% accuracy with 100% recall</a:t>
            </a:r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15CABF4-816B-21E3-C3DF-EED6B60D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971" y="3664039"/>
            <a:ext cx="4222255" cy="2806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0DD01-311B-61FE-ED78-BA5D0DDF2510}"/>
              </a:ext>
            </a:extLst>
          </p:cNvPr>
          <p:cNvSpPr txBox="1"/>
          <p:nvPr/>
        </p:nvSpPr>
        <p:spPr>
          <a:xfrm>
            <a:off x="5430477" y="5666773"/>
            <a:ext cx="191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99.9% R-squared with MAPE 13.7%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DEFD3-826A-831C-BC3E-8CE826B4B58E}"/>
              </a:ext>
            </a:extLst>
          </p:cNvPr>
          <p:cNvSpPr txBox="1"/>
          <p:nvPr/>
        </p:nvSpPr>
        <p:spPr>
          <a:xfrm>
            <a:off x="8735880" y="154422"/>
            <a:ext cx="260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Regression tasks: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021D8-C76C-DD2A-9EA2-D8ED1AC682DA}"/>
              </a:ext>
            </a:extLst>
          </p:cNvPr>
          <p:cNvSpPr txBox="1"/>
          <p:nvPr/>
        </p:nvSpPr>
        <p:spPr>
          <a:xfrm>
            <a:off x="466414" y="1685287"/>
            <a:ext cx="2555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Classification task: </a:t>
            </a:r>
          </a:p>
          <a:p>
            <a:r>
              <a:rPr lang="en-AU" sz="2000" u="sng" dirty="0"/>
              <a:t>Big event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FF81B-45E9-4761-A0CF-04C640C0C3AB}"/>
              </a:ext>
            </a:extLst>
          </p:cNvPr>
          <p:cNvSpPr txBox="1"/>
          <p:nvPr/>
        </p:nvSpPr>
        <p:spPr>
          <a:xfrm>
            <a:off x="486647" y="2616248"/>
            <a:ext cx="35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Best model: </a:t>
            </a:r>
            <a:r>
              <a:rPr lang="en-AU" b="1" dirty="0"/>
              <a:t>LGBM classifier </a:t>
            </a:r>
            <a:r>
              <a:rPr lang="en-AU" dirty="0"/>
              <a:t>with recall as primary objective and stratified input for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9C977-AC06-68AA-54E0-FC70CDEA7037}"/>
              </a:ext>
            </a:extLst>
          </p:cNvPr>
          <p:cNvSpPr txBox="1"/>
          <p:nvPr/>
        </p:nvSpPr>
        <p:spPr>
          <a:xfrm>
            <a:off x="5116895" y="1232877"/>
            <a:ext cx="3096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Best model: </a:t>
            </a:r>
            <a:r>
              <a:rPr lang="en-AU" b="1" dirty="0"/>
              <a:t>Support Vector Regressor</a:t>
            </a:r>
            <a:r>
              <a:rPr lang="en-AU" dirty="0"/>
              <a:t> with C=1 and unstratified input for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59324-F2BF-B53B-F6F9-18C3B5194AA8}"/>
              </a:ext>
            </a:extLst>
          </p:cNvPr>
          <p:cNvSpPr txBox="1"/>
          <p:nvPr/>
        </p:nvSpPr>
        <p:spPr>
          <a:xfrm>
            <a:off x="4981370" y="4581300"/>
            <a:ext cx="289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Best model: </a:t>
            </a:r>
            <a:r>
              <a:rPr lang="en-AU" b="1" dirty="0"/>
              <a:t>Random Forest Regressor</a:t>
            </a:r>
            <a:r>
              <a:rPr lang="en-AU" dirty="0"/>
              <a:t> with unstratified input for 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78EFA9-39DA-5F22-99B0-12C46EE409F0}"/>
              </a:ext>
            </a:extLst>
          </p:cNvPr>
          <p:cNvSpPr txBox="1"/>
          <p:nvPr/>
        </p:nvSpPr>
        <p:spPr>
          <a:xfrm>
            <a:off x="5469396" y="807227"/>
            <a:ext cx="26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u="sng" dirty="0"/>
              <a:t>Magnitude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47A98-95D9-7EBC-28EF-0CF53390EB40}"/>
              </a:ext>
            </a:extLst>
          </p:cNvPr>
          <p:cNvSpPr txBox="1"/>
          <p:nvPr/>
        </p:nvSpPr>
        <p:spPr>
          <a:xfrm>
            <a:off x="4981370" y="4169442"/>
            <a:ext cx="260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u="sng" dirty="0"/>
              <a:t>20-day energy forecasting</a:t>
            </a:r>
          </a:p>
        </p:txBody>
      </p:sp>
    </p:spTree>
    <p:extLst>
      <p:ext uri="{BB962C8B-B14F-4D97-AF65-F5344CB8AC3E}">
        <p14:creationId xmlns:p14="http://schemas.microsoft.com/office/powerpoint/2010/main" val="101219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774BA-03E4-3BC5-0A65-443BBCF47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4000" dirty="0"/>
              <a:t>Insights: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0B9CFA-A524-A16C-ABDF-1BCC2FFF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330505"/>
            <a:ext cx="5419591" cy="3979585"/>
          </a:xfrm>
        </p:spPr>
        <p:txBody>
          <a:bodyPr anchor="ctr">
            <a:normAutofit/>
          </a:bodyPr>
          <a:lstStyle/>
          <a:p>
            <a:r>
              <a:rPr lang="en-AU" sz="1900" dirty="0"/>
              <a:t>There is potential for forecasting in this domain</a:t>
            </a:r>
          </a:p>
          <a:p>
            <a:r>
              <a:rPr lang="en-AU" sz="1900" dirty="0"/>
              <a:t>More feature tuning is required to improve predictability</a:t>
            </a:r>
          </a:p>
          <a:p>
            <a:r>
              <a:rPr lang="en-AU" sz="1900" dirty="0"/>
              <a:t>It is easier to predict a window than a next event </a:t>
            </a:r>
            <a:r>
              <a:rPr lang="en-AU" sz="1600" dirty="0"/>
              <a:t>(99% vs 64%)</a:t>
            </a:r>
          </a:p>
          <a:p>
            <a:r>
              <a:rPr lang="en-AU" sz="1900" dirty="0"/>
              <a:t>Clustering factors may improve performance</a:t>
            </a:r>
          </a:p>
          <a:p>
            <a:r>
              <a:rPr lang="en-AU" sz="1900" dirty="0"/>
              <a:t>Introducing effects of external events may expand robustness</a:t>
            </a:r>
          </a:p>
          <a:p>
            <a:r>
              <a:rPr lang="en-AU" sz="1900" dirty="0"/>
              <a:t>Predicting the next magnitude may not be as valuable given most events are minor</a:t>
            </a:r>
          </a:p>
          <a:p>
            <a:r>
              <a:rPr lang="en-AU" sz="1900" dirty="0"/>
              <a:t>Further work is required before definitive answers to the business and data questions can be made</a:t>
            </a:r>
          </a:p>
          <a:p>
            <a:endParaRPr lang="en-AU" sz="1900" dirty="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eehive with many windows&#10;&#10;Description automatically generated">
            <a:extLst>
              <a:ext uri="{FF2B5EF4-FFF2-40B4-BE49-F238E27FC236}">
                <a16:creationId xmlns:a16="http://schemas.microsoft.com/office/drawing/2014/main" id="{1D65E74D-8CA9-0F4C-6BF2-08FC3773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3" r="1817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4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hoots growing in stone cracks">
            <a:extLst>
              <a:ext uri="{FF2B5EF4-FFF2-40B4-BE49-F238E27FC236}">
                <a16:creationId xmlns:a16="http://schemas.microsoft.com/office/drawing/2014/main" id="{94FCE3BC-0154-A860-2586-5580BF8B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" r="1463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10F54-3B28-B87D-208D-70A5F04B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09" y="992538"/>
            <a:ext cx="4023360" cy="778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Growth: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7BB26-A523-993A-5A88-C5F523E893E8}"/>
              </a:ext>
            </a:extLst>
          </p:cNvPr>
          <p:cNvSpPr txBox="1"/>
          <p:nvPr/>
        </p:nvSpPr>
        <p:spPr>
          <a:xfrm>
            <a:off x="833073" y="2160066"/>
            <a:ext cx="6323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Explore fault system proximity clustering as a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Expand model training to include external influencing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Expand the training window beyond 40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Streamline a pipeline from raw data to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Evaluate predictions on current data: 2022 -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Explore the use of neural network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722D7-A7DD-4ADD-BE0D-21086AD56B10}"/>
              </a:ext>
            </a:extLst>
          </p:cNvPr>
          <p:cNvSpPr txBox="1"/>
          <p:nvPr/>
        </p:nvSpPr>
        <p:spPr>
          <a:xfrm>
            <a:off x="6008705" y="5693342"/>
            <a:ext cx="12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398844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13F5B-1BAD-13CA-0C3E-135DD72DA716}"/>
              </a:ext>
            </a:extLst>
          </p:cNvPr>
          <p:cNvSpPr txBox="1"/>
          <p:nvPr/>
        </p:nvSpPr>
        <p:spPr>
          <a:xfrm>
            <a:off x="1178436" y="2209544"/>
            <a:ext cx="3746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Bio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Project Context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Outcomes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2D4152-5300-1EE4-8937-27954C0F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272" y="630286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9" name="Picture 8" descr="A person in a kayak&#10;&#10;Description automatically generated">
            <a:extLst>
              <a:ext uri="{FF2B5EF4-FFF2-40B4-BE49-F238E27FC236}">
                <a16:creationId xmlns:a16="http://schemas.microsoft.com/office/drawing/2014/main" id="{3C516C51-F3E0-D83A-9326-99C44E7DE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6" t="-2" r="23247" b="5"/>
          <a:stretch/>
        </p:blipFill>
        <p:spPr>
          <a:xfrm>
            <a:off x="4047552" y="284688"/>
            <a:ext cx="2495877" cy="1547948"/>
          </a:xfrm>
          <a:prstGeom prst="rect">
            <a:avLst/>
          </a:prstGeom>
        </p:spPr>
      </p:pic>
      <p:pic>
        <p:nvPicPr>
          <p:cNvPr id="13" name="Picture 12" descr="A road with a large pile of containers&#10;&#10;Description automatically generated with medium confidence">
            <a:extLst>
              <a:ext uri="{FF2B5EF4-FFF2-40B4-BE49-F238E27FC236}">
                <a16:creationId xmlns:a16="http://schemas.microsoft.com/office/drawing/2014/main" id="{CAB3600D-2573-F559-1191-40D7B4C8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81" y="668496"/>
            <a:ext cx="2495188" cy="1542668"/>
          </a:xfrm>
          <a:prstGeom prst="rect">
            <a:avLst/>
          </a:prstGeom>
        </p:spPr>
      </p:pic>
      <p:pic>
        <p:nvPicPr>
          <p:cNvPr id="15" name="Picture 14" descr="A white person with a question mark&#10;&#10;Description automatically generated">
            <a:extLst>
              <a:ext uri="{FF2B5EF4-FFF2-40B4-BE49-F238E27FC236}">
                <a16:creationId xmlns:a16="http://schemas.microsoft.com/office/drawing/2014/main" id="{668B7EF6-2269-2EA8-DD3B-F8EBE0122E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51" b="21954"/>
          <a:stretch/>
        </p:blipFill>
        <p:spPr>
          <a:xfrm>
            <a:off x="7263618" y="1036691"/>
            <a:ext cx="2378147" cy="1881221"/>
          </a:xfrm>
          <a:prstGeom prst="rect">
            <a:avLst/>
          </a:prstGeom>
        </p:spPr>
      </p:pic>
      <p:pic>
        <p:nvPicPr>
          <p:cNvPr id="10" name="Picture 9" descr="The front of a plane with its landing gear&#10;&#10;Description automatically generated">
            <a:extLst>
              <a:ext uri="{FF2B5EF4-FFF2-40B4-BE49-F238E27FC236}">
                <a16:creationId xmlns:a16="http://schemas.microsoft.com/office/drawing/2014/main" id="{639C310A-0721-9CE6-24EF-32667D1CD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923" y="2140853"/>
            <a:ext cx="2739722" cy="1396460"/>
          </a:xfrm>
          <a:prstGeom prst="rect">
            <a:avLst/>
          </a:prstGeom>
        </p:spPr>
      </p:pic>
      <p:pic>
        <p:nvPicPr>
          <p:cNvPr id="12" name="Picture 11" descr="A person in a garment holding a flag on a beach&#10;&#10;Description automatically generated">
            <a:extLst>
              <a:ext uri="{FF2B5EF4-FFF2-40B4-BE49-F238E27FC236}">
                <a16:creationId xmlns:a16="http://schemas.microsoft.com/office/drawing/2014/main" id="{FF28616B-97A6-1494-13BE-9BDE9F837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239" y="3059243"/>
            <a:ext cx="1765300" cy="1397000"/>
          </a:xfrm>
          <a:prstGeom prst="rect">
            <a:avLst/>
          </a:prstGeom>
        </p:spPr>
      </p:pic>
      <p:pic>
        <p:nvPicPr>
          <p:cNvPr id="21" name="Picture 20" descr="A blue city with many lights&#10;&#10;Description automatically generated with medium confidence">
            <a:extLst>
              <a:ext uri="{FF2B5EF4-FFF2-40B4-BE49-F238E27FC236}">
                <a16:creationId xmlns:a16="http://schemas.microsoft.com/office/drawing/2014/main" id="{E529FC61-AFB2-DB20-96E2-DDF6DB91B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069" y="4296011"/>
            <a:ext cx="2541230" cy="1486380"/>
          </a:xfrm>
          <a:prstGeom prst="rect">
            <a:avLst/>
          </a:prstGeom>
        </p:spPr>
      </p:pic>
      <p:pic>
        <p:nvPicPr>
          <p:cNvPr id="24" name="Picture 23" descr="A person and person looking at a graph&#10;&#10;Description automatically generated">
            <a:extLst>
              <a:ext uri="{FF2B5EF4-FFF2-40B4-BE49-F238E27FC236}">
                <a16:creationId xmlns:a16="http://schemas.microsoft.com/office/drawing/2014/main" id="{A113A6B7-D2F3-7BF3-62C9-DC6B77209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1787" y="5000556"/>
            <a:ext cx="2321897" cy="1365822"/>
          </a:xfrm>
          <a:prstGeom prst="rect">
            <a:avLst/>
          </a:prstGeom>
        </p:spPr>
      </p:pic>
      <p:pic>
        <p:nvPicPr>
          <p:cNvPr id="22" name="Picture 21" descr="A light bulb exploding with colorful smoke&#10;&#10;Description automatically generated">
            <a:extLst>
              <a:ext uri="{FF2B5EF4-FFF2-40B4-BE49-F238E27FC236}">
                <a16:creationId xmlns:a16="http://schemas.microsoft.com/office/drawing/2014/main" id="{EB3C8961-5859-1AD5-EF51-D2A1C031E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1740" y="4624452"/>
            <a:ext cx="2286000" cy="1627909"/>
          </a:xfrm>
          <a:prstGeom prst="rect">
            <a:avLst/>
          </a:prstGeom>
        </p:spPr>
      </p:pic>
      <p:pic>
        <p:nvPicPr>
          <p:cNvPr id="20" name="Picture 19" descr="A close-up of a plant growing from dirt&#10;&#10;Description automatically generated">
            <a:extLst>
              <a:ext uri="{FF2B5EF4-FFF2-40B4-BE49-F238E27FC236}">
                <a16:creationId xmlns:a16="http://schemas.microsoft.com/office/drawing/2014/main" id="{79E7FC6F-DCCC-0319-6313-2FFC2EC6E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3589" y="3954486"/>
            <a:ext cx="2463801" cy="15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in a white robe&#10;&#10;Description automatically generated">
            <a:extLst>
              <a:ext uri="{FF2B5EF4-FFF2-40B4-BE49-F238E27FC236}">
                <a16:creationId xmlns:a16="http://schemas.microsoft.com/office/drawing/2014/main" id="{DCF46B2D-4583-5BD1-BE60-BA355208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5" t="2181" r="8315" b="77706"/>
          <a:stretch/>
        </p:blipFill>
        <p:spPr>
          <a:xfrm>
            <a:off x="957501" y="482885"/>
            <a:ext cx="2106924" cy="1273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ED63A-0BF3-A849-EE88-98980EE9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3"/>
          <a:stretch/>
        </p:blipFill>
        <p:spPr>
          <a:xfrm>
            <a:off x="4873591" y="346167"/>
            <a:ext cx="2272266" cy="1547944"/>
          </a:xfrm>
          <a:prstGeom prst="rect">
            <a:avLst/>
          </a:prstGeom>
        </p:spPr>
      </p:pic>
      <p:pic>
        <p:nvPicPr>
          <p:cNvPr id="16" name="Picture 15" descr="A person in a kayak&#10;&#10;Description automatically generated">
            <a:extLst>
              <a:ext uri="{FF2B5EF4-FFF2-40B4-BE49-F238E27FC236}">
                <a16:creationId xmlns:a16="http://schemas.microsoft.com/office/drawing/2014/main" id="{01E9FD6C-9E59-3952-9B68-86FE1D120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6" t="-2" r="23247" b="5"/>
          <a:stretch/>
        </p:blipFill>
        <p:spPr>
          <a:xfrm>
            <a:off x="8852916" y="346167"/>
            <a:ext cx="2495877" cy="1547948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2AC91770-10C8-A022-7650-6D626E1E4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301" r="-3" b="14975"/>
          <a:stretch/>
        </p:blipFill>
        <p:spPr>
          <a:xfrm>
            <a:off x="999885" y="2639045"/>
            <a:ext cx="2064541" cy="1588934"/>
          </a:xfrm>
          <a:prstGeom prst="rect">
            <a:avLst/>
          </a:prstGeom>
        </p:spPr>
      </p:pic>
      <p:pic>
        <p:nvPicPr>
          <p:cNvPr id="13" name="Picture 12" descr="A group of people wearing graduation gowns&#10;&#10;Description automatically generated">
            <a:extLst>
              <a:ext uri="{FF2B5EF4-FFF2-40B4-BE49-F238E27FC236}">
                <a16:creationId xmlns:a16="http://schemas.microsoft.com/office/drawing/2014/main" id="{08ED0D5B-A8BE-F83C-72C7-6CBF55858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26884" r="21751" b="3"/>
          <a:stretch/>
        </p:blipFill>
        <p:spPr>
          <a:xfrm>
            <a:off x="957502" y="5036697"/>
            <a:ext cx="2106924" cy="1476503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68EF8-4823-931F-74D2-42B3F53B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173" y="2639045"/>
            <a:ext cx="6868620" cy="1016898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Bio: Jeremy Roscoe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1F92B1-E4A5-3934-526D-1906B4685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3687580"/>
            <a:ext cx="6868620" cy="2489382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FFFFFF"/>
                </a:solidFill>
              </a:rPr>
              <a:t>BA (Mathematics) Otago University</a:t>
            </a:r>
          </a:p>
          <a:p>
            <a:r>
              <a:rPr lang="en-AU" sz="1800" dirty="0">
                <a:solidFill>
                  <a:srgbClr val="FFFFFF"/>
                </a:solidFill>
              </a:rPr>
              <a:t>BSc(Chemistry) Otago University</a:t>
            </a:r>
          </a:p>
          <a:p>
            <a:r>
              <a:rPr lang="en-AU" sz="1800" dirty="0">
                <a:solidFill>
                  <a:srgbClr val="FFFFFF"/>
                </a:solidFill>
              </a:rPr>
              <a:t>Worked in Chemical laboratories, Processing  plants, Wineries, Restaurants , Mine sites</a:t>
            </a:r>
          </a:p>
          <a:p>
            <a:r>
              <a:rPr lang="en-AU" sz="1800" dirty="0">
                <a:solidFill>
                  <a:srgbClr val="FFFFFF"/>
                </a:solidFill>
              </a:rPr>
              <a:t>Travelled to Australia working as a chef</a:t>
            </a:r>
          </a:p>
          <a:p>
            <a:r>
              <a:rPr lang="en-AU" sz="1800" dirty="0">
                <a:solidFill>
                  <a:srgbClr val="FFFFFF"/>
                </a:solidFill>
              </a:rPr>
              <a:t>Have completed an R-based data-science specialization through John Hopkins University</a:t>
            </a:r>
          </a:p>
          <a:p>
            <a:r>
              <a:rPr lang="en-AU" sz="1800" dirty="0">
                <a:solidFill>
                  <a:srgbClr val="FFFFFF"/>
                </a:solidFill>
              </a:rPr>
              <a:t>Grew up in earthquake prone Hawkes Bay</a:t>
            </a:r>
          </a:p>
        </p:txBody>
      </p:sp>
    </p:spTree>
    <p:extLst>
      <p:ext uri="{BB962C8B-B14F-4D97-AF65-F5344CB8AC3E}">
        <p14:creationId xmlns:p14="http://schemas.microsoft.com/office/powerpoint/2010/main" val="34704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68EF8-4823-931F-74D2-42B3F53B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Project Context</a:t>
            </a:r>
          </a:p>
        </p:txBody>
      </p:sp>
      <p:pic>
        <p:nvPicPr>
          <p:cNvPr id="4" name="Content Placeholder 3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5E846C8D-506F-AFE2-BE2B-DA8A6D86F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81" t="9803" r="2381" b="26262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6" name="Picture 5" descr="A building that has been demolished&#10;&#10;Description automatically generated">
            <a:extLst>
              <a:ext uri="{FF2B5EF4-FFF2-40B4-BE49-F238E27FC236}">
                <a16:creationId xmlns:a16="http://schemas.microsoft.com/office/drawing/2014/main" id="{6C32B1A8-C293-35C0-DBBD-AF26CC92A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" t="6800" r="-751" b="16844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9" name="Picture 8" descr="A large crack in the water&#10;&#10;Description automatically generated with medium confidence">
            <a:extLst>
              <a:ext uri="{FF2B5EF4-FFF2-40B4-BE49-F238E27FC236}">
                <a16:creationId xmlns:a16="http://schemas.microsoft.com/office/drawing/2014/main" id="{A8E85F2D-BE64-42AC-07FB-38D977665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23352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4F3790-AD41-72DC-B846-78C61344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357" y="4492275"/>
            <a:ext cx="6208009" cy="215961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Earthquakes are increasingly causing damage to Wellington’s infrastructure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Regulations continually need updating to ensure safety though are outpacing the ability to meet them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Seismic events are currently monitored and investigated with warnings issued of potential aftershocks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Currently no reliable forecasting</a:t>
            </a:r>
          </a:p>
        </p:txBody>
      </p:sp>
    </p:spTree>
    <p:extLst>
      <p:ext uri="{BB962C8B-B14F-4D97-AF65-F5344CB8AC3E}">
        <p14:creationId xmlns:p14="http://schemas.microsoft.com/office/powerpoint/2010/main" val="285578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hite person with a question mark&#10;&#10;Description automatically generated">
            <a:extLst>
              <a:ext uri="{FF2B5EF4-FFF2-40B4-BE49-F238E27FC236}">
                <a16:creationId xmlns:a16="http://schemas.microsoft.com/office/drawing/2014/main" id="{F31AEAF8-3249-6A7D-CED7-6716D164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1" b="2195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68EF8-4823-931F-74D2-42B3F53B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Problems: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C7FAF51-D4FD-E57F-418C-6DDA4816D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207396"/>
              </p:ext>
            </p:extLst>
          </p:nvPr>
        </p:nvGraphicFramePr>
        <p:xfrm>
          <a:off x="371094" y="2610104"/>
          <a:ext cx="7629906" cy="40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338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 arrows painted on the asphalt">
            <a:extLst>
              <a:ext uri="{FF2B5EF4-FFF2-40B4-BE49-F238E27FC236}">
                <a16:creationId xmlns:a16="http://schemas.microsoft.com/office/drawing/2014/main" id="{97F96B1F-0D13-94AB-5859-07D82105BA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150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68EF8-4823-931F-74D2-42B3F53B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D628BC-1AFB-11AD-0A98-F5FB943D0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1234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892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2940B-5DF8-2A71-963E-E31BC1AB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/>
          </a:bodyPr>
          <a:lstStyle/>
          <a:p>
            <a:r>
              <a:rPr lang="en-AU" sz="4000" dirty="0">
                <a:solidFill>
                  <a:schemeClr val="bg1"/>
                </a:solidFill>
              </a:rPr>
              <a:t>Data </a:t>
            </a:r>
            <a:r>
              <a:rPr lang="en-AU" dirty="0">
                <a:solidFill>
                  <a:schemeClr val="bg1"/>
                </a:solidFill>
              </a:rPr>
              <a:t>Exploration</a:t>
            </a:r>
            <a:r>
              <a:rPr lang="en-AU" sz="40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5" name="Content Placeholder 4" descr="A blue and black dotted map&#10;&#10;Description automatically generated">
            <a:extLst>
              <a:ext uri="{FF2B5EF4-FFF2-40B4-BE49-F238E27FC236}">
                <a16:creationId xmlns:a16="http://schemas.microsoft.com/office/drawing/2014/main" id="{B99FC9D0-68B4-BC1E-1735-0CF3F8853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3" t="-647" r="11358" b="644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9" name="Picture 8" descr="A map of the earth&#10;&#10;Description automatically generated">
            <a:extLst>
              <a:ext uri="{FF2B5EF4-FFF2-40B4-BE49-F238E27FC236}">
                <a16:creationId xmlns:a16="http://schemas.microsoft.com/office/drawing/2014/main" id="{E293989C-5ECA-6356-FEE4-28F356C0F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9" t="-1001" r="3940" b="998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7" name="Picture 6" descr="A map of new zealand with blue dots&#10;&#10;Description automatically generated">
            <a:extLst>
              <a:ext uri="{FF2B5EF4-FFF2-40B4-BE49-F238E27FC236}">
                <a16:creationId xmlns:a16="http://schemas.microsoft.com/office/drawing/2014/main" id="{2EE487C3-12D8-7A38-C5B2-7AFE95E4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947" r="2688" b="-2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05E610-D738-AB35-060B-E01774C1B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113" y="5570421"/>
            <a:ext cx="5692774" cy="546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Event Distribution and Clustering</a:t>
            </a:r>
          </a:p>
        </p:txBody>
      </p:sp>
    </p:spTree>
    <p:extLst>
      <p:ext uri="{BB962C8B-B14F-4D97-AF65-F5344CB8AC3E}">
        <p14:creationId xmlns:p14="http://schemas.microsoft.com/office/powerpoint/2010/main" val="136635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5DE31-45E6-1D36-6333-905588B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Patterns in observations: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map of the ocean&#10;&#10;Description automatically generated">
            <a:extLst>
              <a:ext uri="{FF2B5EF4-FFF2-40B4-BE49-F238E27FC236}">
                <a16:creationId xmlns:a16="http://schemas.microsoft.com/office/drawing/2014/main" id="{2360DA12-E949-A616-11C7-060AB381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405" y="1980796"/>
            <a:ext cx="3775375" cy="2995679"/>
          </a:xfrm>
          <a:prstGeom prst="rect">
            <a:avLst/>
          </a:prstGeom>
        </p:spPr>
      </p:pic>
      <p:pic>
        <p:nvPicPr>
          <p:cNvPr id="7" name="Picture 6" descr="A blue line graph with white background&#10;&#10;Description automatically generated">
            <a:extLst>
              <a:ext uri="{FF2B5EF4-FFF2-40B4-BE49-F238E27FC236}">
                <a16:creationId xmlns:a16="http://schemas.microsoft.com/office/drawing/2014/main" id="{0C75EAED-3DEF-15B9-CFC9-D54DD5FB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438" y="3991764"/>
            <a:ext cx="4062311" cy="2142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E8726-DEC7-8B7C-E354-28B709B1151D}"/>
              </a:ext>
            </a:extLst>
          </p:cNvPr>
          <p:cNvSpPr txBox="1"/>
          <p:nvPr/>
        </p:nvSpPr>
        <p:spPr>
          <a:xfrm>
            <a:off x="8604679" y="5068970"/>
            <a:ext cx="3102766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58368">
              <a:spcAft>
                <a:spcPts val="600"/>
              </a:spcAft>
            </a:pPr>
            <a:r>
              <a:rPr lang="en-AU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Events affecting Wellington City</a:t>
            </a:r>
          </a:p>
          <a:p>
            <a:pPr algn="ctr" defTabSz="658368">
              <a:spcAft>
                <a:spcPts val="600"/>
              </a:spcAft>
            </a:pPr>
            <a:r>
              <a:rPr lang="en-AU" sz="1296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-Tiered by magnitude and distance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6" name="Picture 5" descr="A graph showing the growth of the number of events&#10;&#10;Description automatically generated with medium confidence">
            <a:extLst>
              <a:ext uri="{FF2B5EF4-FFF2-40B4-BE49-F238E27FC236}">
                <a16:creationId xmlns:a16="http://schemas.microsoft.com/office/drawing/2014/main" id="{A39A1047-9B51-3003-197F-6FBD2B14B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0" y="1631949"/>
            <a:ext cx="3898894" cy="2053510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186721F6-AA9E-4CBE-7869-D62A231B6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811" y="1636480"/>
            <a:ext cx="3596460" cy="2048979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44B107CF-0A07-290B-0000-5EA6D459F24B}"/>
              </a:ext>
            </a:extLst>
          </p:cNvPr>
          <p:cNvSpPr/>
          <p:nvPr/>
        </p:nvSpPr>
        <p:spPr>
          <a:xfrm>
            <a:off x="7032915" y="2149015"/>
            <a:ext cx="157324" cy="567159"/>
          </a:xfrm>
          <a:custGeom>
            <a:avLst/>
            <a:gdLst>
              <a:gd name="connsiteX0" fmla="*/ 104172 w 277792"/>
              <a:gd name="connsiteY0" fmla="*/ 0 h 567159"/>
              <a:gd name="connsiteX1" fmla="*/ 104172 w 277792"/>
              <a:gd name="connsiteY1" fmla="*/ 0 h 567159"/>
              <a:gd name="connsiteX2" fmla="*/ 11575 w 277792"/>
              <a:gd name="connsiteY2" fmla="*/ 115746 h 567159"/>
              <a:gd name="connsiteX3" fmla="*/ 0 w 277792"/>
              <a:gd name="connsiteY3" fmla="*/ 150470 h 567159"/>
              <a:gd name="connsiteX4" fmla="*/ 23149 w 277792"/>
              <a:gd name="connsiteY4" fmla="*/ 451412 h 567159"/>
              <a:gd name="connsiteX5" fmla="*/ 46299 w 277792"/>
              <a:gd name="connsiteY5" fmla="*/ 520860 h 567159"/>
              <a:gd name="connsiteX6" fmla="*/ 104172 w 277792"/>
              <a:gd name="connsiteY6" fmla="*/ 567159 h 567159"/>
              <a:gd name="connsiteX7" fmla="*/ 138896 w 277792"/>
              <a:gd name="connsiteY7" fmla="*/ 555584 h 567159"/>
              <a:gd name="connsiteX8" fmla="*/ 185195 w 277792"/>
              <a:gd name="connsiteY8" fmla="*/ 544010 h 567159"/>
              <a:gd name="connsiteX9" fmla="*/ 231494 w 277792"/>
              <a:gd name="connsiteY9" fmla="*/ 497711 h 567159"/>
              <a:gd name="connsiteX10" fmla="*/ 243068 w 277792"/>
              <a:gd name="connsiteY10" fmla="*/ 462987 h 567159"/>
              <a:gd name="connsiteX11" fmla="*/ 254643 w 277792"/>
              <a:gd name="connsiteY11" fmla="*/ 416688 h 567159"/>
              <a:gd name="connsiteX12" fmla="*/ 277792 w 277792"/>
              <a:gd name="connsiteY12" fmla="*/ 347240 h 567159"/>
              <a:gd name="connsiteX13" fmla="*/ 243068 w 277792"/>
              <a:gd name="connsiteY13" fmla="*/ 81022 h 567159"/>
              <a:gd name="connsiteX14" fmla="*/ 219919 w 277792"/>
              <a:gd name="connsiteY14" fmla="*/ 46298 h 567159"/>
              <a:gd name="connsiteX15" fmla="*/ 185195 w 277792"/>
              <a:gd name="connsiteY15" fmla="*/ 23149 h 567159"/>
              <a:gd name="connsiteX16" fmla="*/ 162045 w 277792"/>
              <a:gd name="connsiteY16" fmla="*/ 0 h 567159"/>
              <a:gd name="connsiteX17" fmla="*/ 104172 w 277792"/>
              <a:gd name="connsiteY17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7792" h="567159">
                <a:moveTo>
                  <a:pt x="104172" y="0"/>
                </a:moveTo>
                <a:lnTo>
                  <a:pt x="104172" y="0"/>
                </a:lnTo>
                <a:cubicBezTo>
                  <a:pt x="91455" y="14837"/>
                  <a:pt x="28728" y="81439"/>
                  <a:pt x="11575" y="115746"/>
                </a:cubicBezTo>
                <a:cubicBezTo>
                  <a:pt x="6119" y="126659"/>
                  <a:pt x="3858" y="138895"/>
                  <a:pt x="0" y="150470"/>
                </a:cubicBezTo>
                <a:cubicBezTo>
                  <a:pt x="2756" y="205579"/>
                  <a:pt x="1909" y="366452"/>
                  <a:pt x="23149" y="451412"/>
                </a:cubicBezTo>
                <a:cubicBezTo>
                  <a:pt x="29067" y="475085"/>
                  <a:pt x="29045" y="503605"/>
                  <a:pt x="46299" y="520860"/>
                </a:cubicBezTo>
                <a:cubicBezTo>
                  <a:pt x="79284" y="553847"/>
                  <a:pt x="60368" y="537957"/>
                  <a:pt x="104172" y="567159"/>
                </a:cubicBezTo>
                <a:cubicBezTo>
                  <a:pt x="115747" y="563301"/>
                  <a:pt x="127165" y="558936"/>
                  <a:pt x="138896" y="555584"/>
                </a:cubicBezTo>
                <a:cubicBezTo>
                  <a:pt x="154192" y="551214"/>
                  <a:pt x="171705" y="552441"/>
                  <a:pt x="185195" y="544010"/>
                </a:cubicBezTo>
                <a:cubicBezTo>
                  <a:pt x="203703" y="532443"/>
                  <a:pt x="231494" y="497711"/>
                  <a:pt x="231494" y="497711"/>
                </a:cubicBezTo>
                <a:cubicBezTo>
                  <a:pt x="235352" y="486136"/>
                  <a:pt x="239716" y="474718"/>
                  <a:pt x="243068" y="462987"/>
                </a:cubicBezTo>
                <a:cubicBezTo>
                  <a:pt x="247438" y="447691"/>
                  <a:pt x="250072" y="431925"/>
                  <a:pt x="254643" y="416688"/>
                </a:cubicBezTo>
                <a:cubicBezTo>
                  <a:pt x="261655" y="393316"/>
                  <a:pt x="277792" y="347240"/>
                  <a:pt x="277792" y="347240"/>
                </a:cubicBezTo>
                <a:cubicBezTo>
                  <a:pt x="276230" y="320684"/>
                  <a:pt x="282745" y="140539"/>
                  <a:pt x="243068" y="81022"/>
                </a:cubicBezTo>
                <a:cubicBezTo>
                  <a:pt x="235352" y="69447"/>
                  <a:pt x="229756" y="56135"/>
                  <a:pt x="219919" y="46298"/>
                </a:cubicBezTo>
                <a:cubicBezTo>
                  <a:pt x="210082" y="36461"/>
                  <a:pt x="196058" y="31839"/>
                  <a:pt x="185195" y="23149"/>
                </a:cubicBezTo>
                <a:cubicBezTo>
                  <a:pt x="176673" y="16332"/>
                  <a:pt x="169762" y="7716"/>
                  <a:pt x="162045" y="0"/>
                </a:cubicBezTo>
                <a:cubicBezTo>
                  <a:pt x="120001" y="14014"/>
                  <a:pt x="113817" y="0"/>
                  <a:pt x="10417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B474510-99D9-B54E-B87E-9DB51C717E1B}"/>
              </a:ext>
            </a:extLst>
          </p:cNvPr>
          <p:cNvSpPr/>
          <p:nvPr/>
        </p:nvSpPr>
        <p:spPr>
          <a:xfrm>
            <a:off x="6799983" y="2164442"/>
            <a:ext cx="157324" cy="567159"/>
          </a:xfrm>
          <a:custGeom>
            <a:avLst/>
            <a:gdLst>
              <a:gd name="connsiteX0" fmla="*/ 104172 w 277792"/>
              <a:gd name="connsiteY0" fmla="*/ 0 h 567159"/>
              <a:gd name="connsiteX1" fmla="*/ 104172 w 277792"/>
              <a:gd name="connsiteY1" fmla="*/ 0 h 567159"/>
              <a:gd name="connsiteX2" fmla="*/ 11575 w 277792"/>
              <a:gd name="connsiteY2" fmla="*/ 115746 h 567159"/>
              <a:gd name="connsiteX3" fmla="*/ 0 w 277792"/>
              <a:gd name="connsiteY3" fmla="*/ 150470 h 567159"/>
              <a:gd name="connsiteX4" fmla="*/ 23149 w 277792"/>
              <a:gd name="connsiteY4" fmla="*/ 451412 h 567159"/>
              <a:gd name="connsiteX5" fmla="*/ 46299 w 277792"/>
              <a:gd name="connsiteY5" fmla="*/ 520860 h 567159"/>
              <a:gd name="connsiteX6" fmla="*/ 104172 w 277792"/>
              <a:gd name="connsiteY6" fmla="*/ 567159 h 567159"/>
              <a:gd name="connsiteX7" fmla="*/ 138896 w 277792"/>
              <a:gd name="connsiteY7" fmla="*/ 555584 h 567159"/>
              <a:gd name="connsiteX8" fmla="*/ 185195 w 277792"/>
              <a:gd name="connsiteY8" fmla="*/ 544010 h 567159"/>
              <a:gd name="connsiteX9" fmla="*/ 231494 w 277792"/>
              <a:gd name="connsiteY9" fmla="*/ 497711 h 567159"/>
              <a:gd name="connsiteX10" fmla="*/ 243068 w 277792"/>
              <a:gd name="connsiteY10" fmla="*/ 462987 h 567159"/>
              <a:gd name="connsiteX11" fmla="*/ 254643 w 277792"/>
              <a:gd name="connsiteY11" fmla="*/ 416688 h 567159"/>
              <a:gd name="connsiteX12" fmla="*/ 277792 w 277792"/>
              <a:gd name="connsiteY12" fmla="*/ 347240 h 567159"/>
              <a:gd name="connsiteX13" fmla="*/ 243068 w 277792"/>
              <a:gd name="connsiteY13" fmla="*/ 81022 h 567159"/>
              <a:gd name="connsiteX14" fmla="*/ 219919 w 277792"/>
              <a:gd name="connsiteY14" fmla="*/ 46298 h 567159"/>
              <a:gd name="connsiteX15" fmla="*/ 185195 w 277792"/>
              <a:gd name="connsiteY15" fmla="*/ 23149 h 567159"/>
              <a:gd name="connsiteX16" fmla="*/ 162045 w 277792"/>
              <a:gd name="connsiteY16" fmla="*/ 0 h 567159"/>
              <a:gd name="connsiteX17" fmla="*/ 104172 w 277792"/>
              <a:gd name="connsiteY17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7792" h="567159">
                <a:moveTo>
                  <a:pt x="104172" y="0"/>
                </a:moveTo>
                <a:lnTo>
                  <a:pt x="104172" y="0"/>
                </a:lnTo>
                <a:cubicBezTo>
                  <a:pt x="91455" y="14837"/>
                  <a:pt x="28728" y="81439"/>
                  <a:pt x="11575" y="115746"/>
                </a:cubicBezTo>
                <a:cubicBezTo>
                  <a:pt x="6119" y="126659"/>
                  <a:pt x="3858" y="138895"/>
                  <a:pt x="0" y="150470"/>
                </a:cubicBezTo>
                <a:cubicBezTo>
                  <a:pt x="2756" y="205579"/>
                  <a:pt x="1909" y="366452"/>
                  <a:pt x="23149" y="451412"/>
                </a:cubicBezTo>
                <a:cubicBezTo>
                  <a:pt x="29067" y="475085"/>
                  <a:pt x="29045" y="503605"/>
                  <a:pt x="46299" y="520860"/>
                </a:cubicBezTo>
                <a:cubicBezTo>
                  <a:pt x="79284" y="553847"/>
                  <a:pt x="60368" y="537957"/>
                  <a:pt x="104172" y="567159"/>
                </a:cubicBezTo>
                <a:cubicBezTo>
                  <a:pt x="115747" y="563301"/>
                  <a:pt x="127165" y="558936"/>
                  <a:pt x="138896" y="555584"/>
                </a:cubicBezTo>
                <a:cubicBezTo>
                  <a:pt x="154192" y="551214"/>
                  <a:pt x="171705" y="552441"/>
                  <a:pt x="185195" y="544010"/>
                </a:cubicBezTo>
                <a:cubicBezTo>
                  <a:pt x="203703" y="532443"/>
                  <a:pt x="231494" y="497711"/>
                  <a:pt x="231494" y="497711"/>
                </a:cubicBezTo>
                <a:cubicBezTo>
                  <a:pt x="235352" y="486136"/>
                  <a:pt x="239716" y="474718"/>
                  <a:pt x="243068" y="462987"/>
                </a:cubicBezTo>
                <a:cubicBezTo>
                  <a:pt x="247438" y="447691"/>
                  <a:pt x="250072" y="431925"/>
                  <a:pt x="254643" y="416688"/>
                </a:cubicBezTo>
                <a:cubicBezTo>
                  <a:pt x="261655" y="393316"/>
                  <a:pt x="277792" y="347240"/>
                  <a:pt x="277792" y="347240"/>
                </a:cubicBezTo>
                <a:cubicBezTo>
                  <a:pt x="276230" y="320684"/>
                  <a:pt x="282745" y="140539"/>
                  <a:pt x="243068" y="81022"/>
                </a:cubicBezTo>
                <a:cubicBezTo>
                  <a:pt x="235352" y="69447"/>
                  <a:pt x="229756" y="56135"/>
                  <a:pt x="219919" y="46298"/>
                </a:cubicBezTo>
                <a:cubicBezTo>
                  <a:pt x="210082" y="36461"/>
                  <a:pt x="196058" y="31839"/>
                  <a:pt x="185195" y="23149"/>
                </a:cubicBezTo>
                <a:cubicBezTo>
                  <a:pt x="176673" y="16332"/>
                  <a:pt x="169762" y="7716"/>
                  <a:pt x="162045" y="0"/>
                </a:cubicBezTo>
                <a:cubicBezTo>
                  <a:pt x="120001" y="14014"/>
                  <a:pt x="113817" y="0"/>
                  <a:pt x="104172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56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3AC08E-B674-4E52-831A-08E1CF55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5DE31-45E6-1D36-6333-905588B6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23" y="1028960"/>
            <a:ext cx="3926309" cy="683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dirty="0"/>
              <a:t>Patterns:</a:t>
            </a:r>
            <a:br>
              <a:rPr lang="en-US" sz="2800" b="1" dirty="0"/>
            </a:br>
            <a:r>
              <a:rPr lang="en-US" sz="2000" b="1" dirty="0"/>
              <a:t>Monthly Aggregations</a:t>
            </a:r>
            <a:endParaRPr lang="en-US" sz="2800" b="1" dirty="0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7D859EF-0C2A-487B-A0C6-A8276E48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750" y="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369B80C7-2B0D-4C19-AF01-91BFC4EBC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7905" y="-2"/>
            <a:ext cx="7154095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 descr="A graph showing a number of energy&#10;&#10;Description automatically generated">
            <a:extLst>
              <a:ext uri="{FF2B5EF4-FFF2-40B4-BE49-F238E27FC236}">
                <a16:creationId xmlns:a16="http://schemas.microsoft.com/office/drawing/2014/main" id="{6EA1EE48-66F9-C959-E957-5830762D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78" y="547698"/>
            <a:ext cx="5391748" cy="1645714"/>
          </a:xfrm>
          <a:prstGeom prst="rect">
            <a:avLst/>
          </a:prstGeom>
        </p:spPr>
      </p:pic>
      <p:pic>
        <p:nvPicPr>
          <p:cNvPr id="25" name="Content Placeholder 24" descr="A graph showing the average energy released&#10;&#10;Description automatically generated">
            <a:extLst>
              <a:ext uri="{FF2B5EF4-FFF2-40B4-BE49-F238E27FC236}">
                <a16:creationId xmlns:a16="http://schemas.microsoft.com/office/drawing/2014/main" id="{F4270652-7A71-4E15-0EEA-DB2F5ABED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52783" y="4721893"/>
            <a:ext cx="5391747" cy="1645714"/>
          </a:xfrm>
          <a:prstGeom prst="rect">
            <a:avLst/>
          </a:prstGeom>
        </p:spPr>
      </p:pic>
      <p:sp>
        <p:nvSpPr>
          <p:cNvPr id="44" name="Rectangle 35">
            <a:extLst>
              <a:ext uri="{FF2B5EF4-FFF2-40B4-BE49-F238E27FC236}">
                <a16:creationId xmlns:a16="http://schemas.microsoft.com/office/drawing/2014/main" id="{EDB19A81-C621-40A1-87E0-015F982C4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797570"/>
            <a:ext cx="5040655" cy="604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graph showing a number of events&#10;&#10;Description automatically generated">
            <a:extLst>
              <a:ext uri="{FF2B5EF4-FFF2-40B4-BE49-F238E27FC236}">
                <a16:creationId xmlns:a16="http://schemas.microsoft.com/office/drawing/2014/main" id="{3C2C6B6A-CD1C-F88C-DF8E-9A2374D4F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11" y="2606143"/>
            <a:ext cx="5352281" cy="17030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4552AA-8EBA-E317-3338-2E210F69C793}"/>
              </a:ext>
            </a:extLst>
          </p:cNvPr>
          <p:cNvSpPr txBox="1"/>
          <p:nvPr/>
        </p:nvSpPr>
        <p:spPr>
          <a:xfrm>
            <a:off x="554423" y="2030278"/>
            <a:ext cx="378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Appears to be a recurring pattern of periods of high energy release lasting about 6 years with centres about 32 years apart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These periods appear to coincide with a significant drop in event frequency (excluding spikes) 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6BDE7E2-366F-C3AD-B345-1BEDBB440BBE}"/>
              </a:ext>
            </a:extLst>
          </p:cNvPr>
          <p:cNvSpPr/>
          <p:nvPr/>
        </p:nvSpPr>
        <p:spPr>
          <a:xfrm>
            <a:off x="6357492" y="1712150"/>
            <a:ext cx="1007407" cy="318128"/>
          </a:xfrm>
          <a:custGeom>
            <a:avLst/>
            <a:gdLst>
              <a:gd name="connsiteX0" fmla="*/ 31013 w 1007407"/>
              <a:gd name="connsiteY0" fmla="*/ 46495 h 542441"/>
              <a:gd name="connsiteX1" fmla="*/ 31013 w 1007407"/>
              <a:gd name="connsiteY1" fmla="*/ 46495 h 542441"/>
              <a:gd name="connsiteX2" fmla="*/ 17 w 1007407"/>
              <a:gd name="connsiteY2" fmla="*/ 185980 h 542441"/>
              <a:gd name="connsiteX3" fmla="*/ 46512 w 1007407"/>
              <a:gd name="connsiteY3" fmla="*/ 402956 h 542441"/>
              <a:gd name="connsiteX4" fmla="*/ 139502 w 1007407"/>
              <a:gd name="connsiteY4" fmla="*/ 464949 h 542441"/>
              <a:gd name="connsiteX5" fmla="*/ 232491 w 1007407"/>
              <a:gd name="connsiteY5" fmla="*/ 495946 h 542441"/>
              <a:gd name="connsiteX6" fmla="*/ 340980 w 1007407"/>
              <a:gd name="connsiteY6" fmla="*/ 542441 h 542441"/>
              <a:gd name="connsiteX7" fmla="*/ 759434 w 1007407"/>
              <a:gd name="connsiteY7" fmla="*/ 526942 h 542441"/>
              <a:gd name="connsiteX8" fmla="*/ 836925 w 1007407"/>
              <a:gd name="connsiteY8" fmla="*/ 511444 h 542441"/>
              <a:gd name="connsiteX9" fmla="*/ 945413 w 1007407"/>
              <a:gd name="connsiteY9" fmla="*/ 480448 h 542441"/>
              <a:gd name="connsiteX10" fmla="*/ 991908 w 1007407"/>
              <a:gd name="connsiteY10" fmla="*/ 387458 h 542441"/>
              <a:gd name="connsiteX11" fmla="*/ 1007407 w 1007407"/>
              <a:gd name="connsiteY11" fmla="*/ 340963 h 542441"/>
              <a:gd name="connsiteX12" fmla="*/ 976410 w 1007407"/>
              <a:gd name="connsiteY12" fmla="*/ 170481 h 542441"/>
              <a:gd name="connsiteX13" fmla="*/ 945413 w 1007407"/>
              <a:gd name="connsiteY13" fmla="*/ 123987 h 542441"/>
              <a:gd name="connsiteX14" fmla="*/ 898919 w 1007407"/>
              <a:gd name="connsiteY14" fmla="*/ 108488 h 542441"/>
              <a:gd name="connsiteX15" fmla="*/ 852424 w 1007407"/>
              <a:gd name="connsiteY15" fmla="*/ 77492 h 542441"/>
              <a:gd name="connsiteX16" fmla="*/ 712939 w 1007407"/>
              <a:gd name="connsiteY16" fmla="*/ 46495 h 542441"/>
              <a:gd name="connsiteX17" fmla="*/ 666444 w 1007407"/>
              <a:gd name="connsiteY17" fmla="*/ 30997 h 542441"/>
              <a:gd name="connsiteX18" fmla="*/ 495963 w 1007407"/>
              <a:gd name="connsiteY18" fmla="*/ 0 h 542441"/>
              <a:gd name="connsiteX19" fmla="*/ 62010 w 1007407"/>
              <a:gd name="connsiteY19" fmla="*/ 15498 h 542441"/>
              <a:gd name="connsiteX20" fmla="*/ 31013 w 1007407"/>
              <a:gd name="connsiteY20" fmla="*/ 46495 h 5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7407" h="542441">
                <a:moveTo>
                  <a:pt x="31013" y="46495"/>
                </a:moveTo>
                <a:lnTo>
                  <a:pt x="31013" y="46495"/>
                </a:lnTo>
                <a:cubicBezTo>
                  <a:pt x="20681" y="92990"/>
                  <a:pt x="2814" y="138433"/>
                  <a:pt x="17" y="185980"/>
                </a:cubicBezTo>
                <a:cubicBezTo>
                  <a:pt x="-662" y="197528"/>
                  <a:pt x="18214" y="384091"/>
                  <a:pt x="46512" y="402956"/>
                </a:cubicBezTo>
                <a:cubicBezTo>
                  <a:pt x="77509" y="423620"/>
                  <a:pt x="104160" y="453168"/>
                  <a:pt x="139502" y="464949"/>
                </a:cubicBezTo>
                <a:cubicBezTo>
                  <a:pt x="170498" y="475281"/>
                  <a:pt x="205305" y="477823"/>
                  <a:pt x="232491" y="495946"/>
                </a:cubicBezTo>
                <a:cubicBezTo>
                  <a:pt x="296709" y="538757"/>
                  <a:pt x="260916" y="522424"/>
                  <a:pt x="340980" y="542441"/>
                </a:cubicBezTo>
                <a:cubicBezTo>
                  <a:pt x="480465" y="537275"/>
                  <a:pt x="620126" y="535649"/>
                  <a:pt x="759434" y="526942"/>
                </a:cubicBezTo>
                <a:cubicBezTo>
                  <a:pt x="785725" y="525299"/>
                  <a:pt x="811210" y="517158"/>
                  <a:pt x="836925" y="511444"/>
                </a:cubicBezTo>
                <a:cubicBezTo>
                  <a:pt x="895310" y="498470"/>
                  <a:pt x="893634" y="497708"/>
                  <a:pt x="945413" y="480448"/>
                </a:cubicBezTo>
                <a:cubicBezTo>
                  <a:pt x="984370" y="363581"/>
                  <a:pt x="931820" y="507634"/>
                  <a:pt x="991908" y="387458"/>
                </a:cubicBezTo>
                <a:cubicBezTo>
                  <a:pt x="999214" y="372846"/>
                  <a:pt x="1002241" y="356461"/>
                  <a:pt x="1007407" y="340963"/>
                </a:cubicBezTo>
                <a:cubicBezTo>
                  <a:pt x="1003816" y="315830"/>
                  <a:pt x="992067" y="207014"/>
                  <a:pt x="976410" y="170481"/>
                </a:cubicBezTo>
                <a:cubicBezTo>
                  <a:pt x="969073" y="153361"/>
                  <a:pt x="959958" y="135623"/>
                  <a:pt x="945413" y="123987"/>
                </a:cubicBezTo>
                <a:cubicBezTo>
                  <a:pt x="932656" y="113782"/>
                  <a:pt x="913531" y="115794"/>
                  <a:pt x="898919" y="108488"/>
                </a:cubicBezTo>
                <a:cubicBezTo>
                  <a:pt x="882259" y="100158"/>
                  <a:pt x="869084" y="85822"/>
                  <a:pt x="852424" y="77492"/>
                </a:cubicBezTo>
                <a:cubicBezTo>
                  <a:pt x="810553" y="56556"/>
                  <a:pt x="755806" y="56021"/>
                  <a:pt x="712939" y="46495"/>
                </a:cubicBezTo>
                <a:cubicBezTo>
                  <a:pt x="696991" y="42951"/>
                  <a:pt x="682293" y="34959"/>
                  <a:pt x="666444" y="30997"/>
                </a:cubicBezTo>
                <a:cubicBezTo>
                  <a:pt x="623111" y="20164"/>
                  <a:pt x="537429" y="6911"/>
                  <a:pt x="495963" y="0"/>
                </a:cubicBezTo>
                <a:cubicBezTo>
                  <a:pt x="351312" y="5166"/>
                  <a:pt x="206453" y="6179"/>
                  <a:pt x="62010" y="15498"/>
                </a:cubicBezTo>
                <a:cubicBezTo>
                  <a:pt x="10614" y="18814"/>
                  <a:pt x="36179" y="41329"/>
                  <a:pt x="31013" y="4649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F123C17-AB07-06E8-6DFB-531C5AA6D850}"/>
              </a:ext>
            </a:extLst>
          </p:cNvPr>
          <p:cNvSpPr/>
          <p:nvPr/>
        </p:nvSpPr>
        <p:spPr>
          <a:xfrm>
            <a:off x="9801240" y="1712150"/>
            <a:ext cx="1007407" cy="318128"/>
          </a:xfrm>
          <a:custGeom>
            <a:avLst/>
            <a:gdLst>
              <a:gd name="connsiteX0" fmla="*/ 31013 w 1007407"/>
              <a:gd name="connsiteY0" fmla="*/ 46495 h 542441"/>
              <a:gd name="connsiteX1" fmla="*/ 31013 w 1007407"/>
              <a:gd name="connsiteY1" fmla="*/ 46495 h 542441"/>
              <a:gd name="connsiteX2" fmla="*/ 17 w 1007407"/>
              <a:gd name="connsiteY2" fmla="*/ 185980 h 542441"/>
              <a:gd name="connsiteX3" fmla="*/ 46512 w 1007407"/>
              <a:gd name="connsiteY3" fmla="*/ 402956 h 542441"/>
              <a:gd name="connsiteX4" fmla="*/ 139502 w 1007407"/>
              <a:gd name="connsiteY4" fmla="*/ 464949 h 542441"/>
              <a:gd name="connsiteX5" fmla="*/ 232491 w 1007407"/>
              <a:gd name="connsiteY5" fmla="*/ 495946 h 542441"/>
              <a:gd name="connsiteX6" fmla="*/ 340980 w 1007407"/>
              <a:gd name="connsiteY6" fmla="*/ 542441 h 542441"/>
              <a:gd name="connsiteX7" fmla="*/ 759434 w 1007407"/>
              <a:gd name="connsiteY7" fmla="*/ 526942 h 542441"/>
              <a:gd name="connsiteX8" fmla="*/ 836925 w 1007407"/>
              <a:gd name="connsiteY8" fmla="*/ 511444 h 542441"/>
              <a:gd name="connsiteX9" fmla="*/ 945413 w 1007407"/>
              <a:gd name="connsiteY9" fmla="*/ 480448 h 542441"/>
              <a:gd name="connsiteX10" fmla="*/ 991908 w 1007407"/>
              <a:gd name="connsiteY10" fmla="*/ 387458 h 542441"/>
              <a:gd name="connsiteX11" fmla="*/ 1007407 w 1007407"/>
              <a:gd name="connsiteY11" fmla="*/ 340963 h 542441"/>
              <a:gd name="connsiteX12" fmla="*/ 976410 w 1007407"/>
              <a:gd name="connsiteY12" fmla="*/ 170481 h 542441"/>
              <a:gd name="connsiteX13" fmla="*/ 945413 w 1007407"/>
              <a:gd name="connsiteY13" fmla="*/ 123987 h 542441"/>
              <a:gd name="connsiteX14" fmla="*/ 898919 w 1007407"/>
              <a:gd name="connsiteY14" fmla="*/ 108488 h 542441"/>
              <a:gd name="connsiteX15" fmla="*/ 852424 w 1007407"/>
              <a:gd name="connsiteY15" fmla="*/ 77492 h 542441"/>
              <a:gd name="connsiteX16" fmla="*/ 712939 w 1007407"/>
              <a:gd name="connsiteY16" fmla="*/ 46495 h 542441"/>
              <a:gd name="connsiteX17" fmla="*/ 666444 w 1007407"/>
              <a:gd name="connsiteY17" fmla="*/ 30997 h 542441"/>
              <a:gd name="connsiteX18" fmla="*/ 495963 w 1007407"/>
              <a:gd name="connsiteY18" fmla="*/ 0 h 542441"/>
              <a:gd name="connsiteX19" fmla="*/ 62010 w 1007407"/>
              <a:gd name="connsiteY19" fmla="*/ 15498 h 542441"/>
              <a:gd name="connsiteX20" fmla="*/ 31013 w 1007407"/>
              <a:gd name="connsiteY20" fmla="*/ 46495 h 5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7407" h="542441">
                <a:moveTo>
                  <a:pt x="31013" y="46495"/>
                </a:moveTo>
                <a:lnTo>
                  <a:pt x="31013" y="46495"/>
                </a:lnTo>
                <a:cubicBezTo>
                  <a:pt x="20681" y="92990"/>
                  <a:pt x="2814" y="138433"/>
                  <a:pt x="17" y="185980"/>
                </a:cubicBezTo>
                <a:cubicBezTo>
                  <a:pt x="-662" y="197528"/>
                  <a:pt x="18214" y="384091"/>
                  <a:pt x="46512" y="402956"/>
                </a:cubicBezTo>
                <a:cubicBezTo>
                  <a:pt x="77509" y="423620"/>
                  <a:pt x="104160" y="453168"/>
                  <a:pt x="139502" y="464949"/>
                </a:cubicBezTo>
                <a:cubicBezTo>
                  <a:pt x="170498" y="475281"/>
                  <a:pt x="205305" y="477823"/>
                  <a:pt x="232491" y="495946"/>
                </a:cubicBezTo>
                <a:cubicBezTo>
                  <a:pt x="296709" y="538757"/>
                  <a:pt x="260916" y="522424"/>
                  <a:pt x="340980" y="542441"/>
                </a:cubicBezTo>
                <a:cubicBezTo>
                  <a:pt x="480465" y="537275"/>
                  <a:pt x="620126" y="535649"/>
                  <a:pt x="759434" y="526942"/>
                </a:cubicBezTo>
                <a:cubicBezTo>
                  <a:pt x="785725" y="525299"/>
                  <a:pt x="811210" y="517158"/>
                  <a:pt x="836925" y="511444"/>
                </a:cubicBezTo>
                <a:cubicBezTo>
                  <a:pt x="895310" y="498470"/>
                  <a:pt x="893634" y="497708"/>
                  <a:pt x="945413" y="480448"/>
                </a:cubicBezTo>
                <a:cubicBezTo>
                  <a:pt x="984370" y="363581"/>
                  <a:pt x="931820" y="507634"/>
                  <a:pt x="991908" y="387458"/>
                </a:cubicBezTo>
                <a:cubicBezTo>
                  <a:pt x="999214" y="372846"/>
                  <a:pt x="1002241" y="356461"/>
                  <a:pt x="1007407" y="340963"/>
                </a:cubicBezTo>
                <a:cubicBezTo>
                  <a:pt x="1003816" y="315830"/>
                  <a:pt x="992067" y="207014"/>
                  <a:pt x="976410" y="170481"/>
                </a:cubicBezTo>
                <a:cubicBezTo>
                  <a:pt x="969073" y="153361"/>
                  <a:pt x="959958" y="135623"/>
                  <a:pt x="945413" y="123987"/>
                </a:cubicBezTo>
                <a:cubicBezTo>
                  <a:pt x="932656" y="113782"/>
                  <a:pt x="913531" y="115794"/>
                  <a:pt x="898919" y="108488"/>
                </a:cubicBezTo>
                <a:cubicBezTo>
                  <a:pt x="882259" y="100158"/>
                  <a:pt x="869084" y="85822"/>
                  <a:pt x="852424" y="77492"/>
                </a:cubicBezTo>
                <a:cubicBezTo>
                  <a:pt x="810553" y="56556"/>
                  <a:pt x="755806" y="56021"/>
                  <a:pt x="712939" y="46495"/>
                </a:cubicBezTo>
                <a:cubicBezTo>
                  <a:pt x="696991" y="42951"/>
                  <a:pt x="682293" y="34959"/>
                  <a:pt x="666444" y="30997"/>
                </a:cubicBezTo>
                <a:cubicBezTo>
                  <a:pt x="623111" y="20164"/>
                  <a:pt x="537429" y="6911"/>
                  <a:pt x="495963" y="0"/>
                </a:cubicBezTo>
                <a:cubicBezTo>
                  <a:pt x="351312" y="5166"/>
                  <a:pt x="206453" y="6179"/>
                  <a:pt x="62010" y="15498"/>
                </a:cubicBezTo>
                <a:cubicBezTo>
                  <a:pt x="10614" y="18814"/>
                  <a:pt x="36179" y="41329"/>
                  <a:pt x="31013" y="4649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97AFBF0-F95F-E13C-079F-84FD14C8B445}"/>
              </a:ext>
            </a:extLst>
          </p:cNvPr>
          <p:cNvSpPr/>
          <p:nvPr/>
        </p:nvSpPr>
        <p:spPr>
          <a:xfrm>
            <a:off x="9794912" y="1712150"/>
            <a:ext cx="1007407" cy="318128"/>
          </a:xfrm>
          <a:custGeom>
            <a:avLst/>
            <a:gdLst>
              <a:gd name="connsiteX0" fmla="*/ 31013 w 1007407"/>
              <a:gd name="connsiteY0" fmla="*/ 46495 h 542441"/>
              <a:gd name="connsiteX1" fmla="*/ 31013 w 1007407"/>
              <a:gd name="connsiteY1" fmla="*/ 46495 h 542441"/>
              <a:gd name="connsiteX2" fmla="*/ 17 w 1007407"/>
              <a:gd name="connsiteY2" fmla="*/ 185980 h 542441"/>
              <a:gd name="connsiteX3" fmla="*/ 46512 w 1007407"/>
              <a:gd name="connsiteY3" fmla="*/ 402956 h 542441"/>
              <a:gd name="connsiteX4" fmla="*/ 139502 w 1007407"/>
              <a:gd name="connsiteY4" fmla="*/ 464949 h 542441"/>
              <a:gd name="connsiteX5" fmla="*/ 232491 w 1007407"/>
              <a:gd name="connsiteY5" fmla="*/ 495946 h 542441"/>
              <a:gd name="connsiteX6" fmla="*/ 340980 w 1007407"/>
              <a:gd name="connsiteY6" fmla="*/ 542441 h 542441"/>
              <a:gd name="connsiteX7" fmla="*/ 759434 w 1007407"/>
              <a:gd name="connsiteY7" fmla="*/ 526942 h 542441"/>
              <a:gd name="connsiteX8" fmla="*/ 836925 w 1007407"/>
              <a:gd name="connsiteY8" fmla="*/ 511444 h 542441"/>
              <a:gd name="connsiteX9" fmla="*/ 945413 w 1007407"/>
              <a:gd name="connsiteY9" fmla="*/ 480448 h 542441"/>
              <a:gd name="connsiteX10" fmla="*/ 991908 w 1007407"/>
              <a:gd name="connsiteY10" fmla="*/ 387458 h 542441"/>
              <a:gd name="connsiteX11" fmla="*/ 1007407 w 1007407"/>
              <a:gd name="connsiteY11" fmla="*/ 340963 h 542441"/>
              <a:gd name="connsiteX12" fmla="*/ 976410 w 1007407"/>
              <a:gd name="connsiteY12" fmla="*/ 170481 h 542441"/>
              <a:gd name="connsiteX13" fmla="*/ 945413 w 1007407"/>
              <a:gd name="connsiteY13" fmla="*/ 123987 h 542441"/>
              <a:gd name="connsiteX14" fmla="*/ 898919 w 1007407"/>
              <a:gd name="connsiteY14" fmla="*/ 108488 h 542441"/>
              <a:gd name="connsiteX15" fmla="*/ 852424 w 1007407"/>
              <a:gd name="connsiteY15" fmla="*/ 77492 h 542441"/>
              <a:gd name="connsiteX16" fmla="*/ 712939 w 1007407"/>
              <a:gd name="connsiteY16" fmla="*/ 46495 h 542441"/>
              <a:gd name="connsiteX17" fmla="*/ 666444 w 1007407"/>
              <a:gd name="connsiteY17" fmla="*/ 30997 h 542441"/>
              <a:gd name="connsiteX18" fmla="*/ 495963 w 1007407"/>
              <a:gd name="connsiteY18" fmla="*/ 0 h 542441"/>
              <a:gd name="connsiteX19" fmla="*/ 62010 w 1007407"/>
              <a:gd name="connsiteY19" fmla="*/ 15498 h 542441"/>
              <a:gd name="connsiteX20" fmla="*/ 31013 w 1007407"/>
              <a:gd name="connsiteY20" fmla="*/ 46495 h 5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7407" h="542441">
                <a:moveTo>
                  <a:pt x="31013" y="46495"/>
                </a:moveTo>
                <a:lnTo>
                  <a:pt x="31013" y="46495"/>
                </a:lnTo>
                <a:cubicBezTo>
                  <a:pt x="20681" y="92990"/>
                  <a:pt x="2814" y="138433"/>
                  <a:pt x="17" y="185980"/>
                </a:cubicBezTo>
                <a:cubicBezTo>
                  <a:pt x="-662" y="197528"/>
                  <a:pt x="18214" y="384091"/>
                  <a:pt x="46512" y="402956"/>
                </a:cubicBezTo>
                <a:cubicBezTo>
                  <a:pt x="77509" y="423620"/>
                  <a:pt x="104160" y="453168"/>
                  <a:pt x="139502" y="464949"/>
                </a:cubicBezTo>
                <a:cubicBezTo>
                  <a:pt x="170498" y="475281"/>
                  <a:pt x="205305" y="477823"/>
                  <a:pt x="232491" y="495946"/>
                </a:cubicBezTo>
                <a:cubicBezTo>
                  <a:pt x="296709" y="538757"/>
                  <a:pt x="260916" y="522424"/>
                  <a:pt x="340980" y="542441"/>
                </a:cubicBezTo>
                <a:cubicBezTo>
                  <a:pt x="480465" y="537275"/>
                  <a:pt x="620126" y="535649"/>
                  <a:pt x="759434" y="526942"/>
                </a:cubicBezTo>
                <a:cubicBezTo>
                  <a:pt x="785725" y="525299"/>
                  <a:pt x="811210" y="517158"/>
                  <a:pt x="836925" y="511444"/>
                </a:cubicBezTo>
                <a:cubicBezTo>
                  <a:pt x="895310" y="498470"/>
                  <a:pt x="893634" y="497708"/>
                  <a:pt x="945413" y="480448"/>
                </a:cubicBezTo>
                <a:cubicBezTo>
                  <a:pt x="984370" y="363581"/>
                  <a:pt x="931820" y="507634"/>
                  <a:pt x="991908" y="387458"/>
                </a:cubicBezTo>
                <a:cubicBezTo>
                  <a:pt x="999214" y="372846"/>
                  <a:pt x="1002241" y="356461"/>
                  <a:pt x="1007407" y="340963"/>
                </a:cubicBezTo>
                <a:cubicBezTo>
                  <a:pt x="1003816" y="315830"/>
                  <a:pt x="992067" y="207014"/>
                  <a:pt x="976410" y="170481"/>
                </a:cubicBezTo>
                <a:cubicBezTo>
                  <a:pt x="969073" y="153361"/>
                  <a:pt x="959958" y="135623"/>
                  <a:pt x="945413" y="123987"/>
                </a:cubicBezTo>
                <a:cubicBezTo>
                  <a:pt x="932656" y="113782"/>
                  <a:pt x="913531" y="115794"/>
                  <a:pt x="898919" y="108488"/>
                </a:cubicBezTo>
                <a:cubicBezTo>
                  <a:pt x="882259" y="100158"/>
                  <a:pt x="869084" y="85822"/>
                  <a:pt x="852424" y="77492"/>
                </a:cubicBezTo>
                <a:cubicBezTo>
                  <a:pt x="810553" y="56556"/>
                  <a:pt x="755806" y="56021"/>
                  <a:pt x="712939" y="46495"/>
                </a:cubicBezTo>
                <a:cubicBezTo>
                  <a:pt x="696991" y="42951"/>
                  <a:pt x="682293" y="34959"/>
                  <a:pt x="666444" y="30997"/>
                </a:cubicBezTo>
                <a:cubicBezTo>
                  <a:pt x="623111" y="20164"/>
                  <a:pt x="537429" y="6911"/>
                  <a:pt x="495963" y="0"/>
                </a:cubicBezTo>
                <a:cubicBezTo>
                  <a:pt x="351312" y="5166"/>
                  <a:pt x="206453" y="6179"/>
                  <a:pt x="62010" y="15498"/>
                </a:cubicBezTo>
                <a:cubicBezTo>
                  <a:pt x="10614" y="18814"/>
                  <a:pt x="36179" y="41329"/>
                  <a:pt x="31013" y="4649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D4BC28F-5E94-A96F-881B-8B75F6C5C273}"/>
              </a:ext>
            </a:extLst>
          </p:cNvPr>
          <p:cNvSpPr/>
          <p:nvPr/>
        </p:nvSpPr>
        <p:spPr>
          <a:xfrm>
            <a:off x="6357492" y="3882370"/>
            <a:ext cx="1007407" cy="318128"/>
          </a:xfrm>
          <a:custGeom>
            <a:avLst/>
            <a:gdLst>
              <a:gd name="connsiteX0" fmla="*/ 31013 w 1007407"/>
              <a:gd name="connsiteY0" fmla="*/ 46495 h 542441"/>
              <a:gd name="connsiteX1" fmla="*/ 31013 w 1007407"/>
              <a:gd name="connsiteY1" fmla="*/ 46495 h 542441"/>
              <a:gd name="connsiteX2" fmla="*/ 17 w 1007407"/>
              <a:gd name="connsiteY2" fmla="*/ 185980 h 542441"/>
              <a:gd name="connsiteX3" fmla="*/ 46512 w 1007407"/>
              <a:gd name="connsiteY3" fmla="*/ 402956 h 542441"/>
              <a:gd name="connsiteX4" fmla="*/ 139502 w 1007407"/>
              <a:gd name="connsiteY4" fmla="*/ 464949 h 542441"/>
              <a:gd name="connsiteX5" fmla="*/ 232491 w 1007407"/>
              <a:gd name="connsiteY5" fmla="*/ 495946 h 542441"/>
              <a:gd name="connsiteX6" fmla="*/ 340980 w 1007407"/>
              <a:gd name="connsiteY6" fmla="*/ 542441 h 542441"/>
              <a:gd name="connsiteX7" fmla="*/ 759434 w 1007407"/>
              <a:gd name="connsiteY7" fmla="*/ 526942 h 542441"/>
              <a:gd name="connsiteX8" fmla="*/ 836925 w 1007407"/>
              <a:gd name="connsiteY8" fmla="*/ 511444 h 542441"/>
              <a:gd name="connsiteX9" fmla="*/ 945413 w 1007407"/>
              <a:gd name="connsiteY9" fmla="*/ 480448 h 542441"/>
              <a:gd name="connsiteX10" fmla="*/ 991908 w 1007407"/>
              <a:gd name="connsiteY10" fmla="*/ 387458 h 542441"/>
              <a:gd name="connsiteX11" fmla="*/ 1007407 w 1007407"/>
              <a:gd name="connsiteY11" fmla="*/ 340963 h 542441"/>
              <a:gd name="connsiteX12" fmla="*/ 976410 w 1007407"/>
              <a:gd name="connsiteY12" fmla="*/ 170481 h 542441"/>
              <a:gd name="connsiteX13" fmla="*/ 945413 w 1007407"/>
              <a:gd name="connsiteY13" fmla="*/ 123987 h 542441"/>
              <a:gd name="connsiteX14" fmla="*/ 898919 w 1007407"/>
              <a:gd name="connsiteY14" fmla="*/ 108488 h 542441"/>
              <a:gd name="connsiteX15" fmla="*/ 852424 w 1007407"/>
              <a:gd name="connsiteY15" fmla="*/ 77492 h 542441"/>
              <a:gd name="connsiteX16" fmla="*/ 712939 w 1007407"/>
              <a:gd name="connsiteY16" fmla="*/ 46495 h 542441"/>
              <a:gd name="connsiteX17" fmla="*/ 666444 w 1007407"/>
              <a:gd name="connsiteY17" fmla="*/ 30997 h 542441"/>
              <a:gd name="connsiteX18" fmla="*/ 495963 w 1007407"/>
              <a:gd name="connsiteY18" fmla="*/ 0 h 542441"/>
              <a:gd name="connsiteX19" fmla="*/ 62010 w 1007407"/>
              <a:gd name="connsiteY19" fmla="*/ 15498 h 542441"/>
              <a:gd name="connsiteX20" fmla="*/ 31013 w 1007407"/>
              <a:gd name="connsiteY20" fmla="*/ 46495 h 5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7407" h="542441">
                <a:moveTo>
                  <a:pt x="31013" y="46495"/>
                </a:moveTo>
                <a:lnTo>
                  <a:pt x="31013" y="46495"/>
                </a:lnTo>
                <a:cubicBezTo>
                  <a:pt x="20681" y="92990"/>
                  <a:pt x="2814" y="138433"/>
                  <a:pt x="17" y="185980"/>
                </a:cubicBezTo>
                <a:cubicBezTo>
                  <a:pt x="-662" y="197528"/>
                  <a:pt x="18214" y="384091"/>
                  <a:pt x="46512" y="402956"/>
                </a:cubicBezTo>
                <a:cubicBezTo>
                  <a:pt x="77509" y="423620"/>
                  <a:pt x="104160" y="453168"/>
                  <a:pt x="139502" y="464949"/>
                </a:cubicBezTo>
                <a:cubicBezTo>
                  <a:pt x="170498" y="475281"/>
                  <a:pt x="205305" y="477823"/>
                  <a:pt x="232491" y="495946"/>
                </a:cubicBezTo>
                <a:cubicBezTo>
                  <a:pt x="296709" y="538757"/>
                  <a:pt x="260916" y="522424"/>
                  <a:pt x="340980" y="542441"/>
                </a:cubicBezTo>
                <a:cubicBezTo>
                  <a:pt x="480465" y="537275"/>
                  <a:pt x="620126" y="535649"/>
                  <a:pt x="759434" y="526942"/>
                </a:cubicBezTo>
                <a:cubicBezTo>
                  <a:pt x="785725" y="525299"/>
                  <a:pt x="811210" y="517158"/>
                  <a:pt x="836925" y="511444"/>
                </a:cubicBezTo>
                <a:cubicBezTo>
                  <a:pt x="895310" y="498470"/>
                  <a:pt x="893634" y="497708"/>
                  <a:pt x="945413" y="480448"/>
                </a:cubicBezTo>
                <a:cubicBezTo>
                  <a:pt x="984370" y="363581"/>
                  <a:pt x="931820" y="507634"/>
                  <a:pt x="991908" y="387458"/>
                </a:cubicBezTo>
                <a:cubicBezTo>
                  <a:pt x="999214" y="372846"/>
                  <a:pt x="1002241" y="356461"/>
                  <a:pt x="1007407" y="340963"/>
                </a:cubicBezTo>
                <a:cubicBezTo>
                  <a:pt x="1003816" y="315830"/>
                  <a:pt x="992067" y="207014"/>
                  <a:pt x="976410" y="170481"/>
                </a:cubicBezTo>
                <a:cubicBezTo>
                  <a:pt x="969073" y="153361"/>
                  <a:pt x="959958" y="135623"/>
                  <a:pt x="945413" y="123987"/>
                </a:cubicBezTo>
                <a:cubicBezTo>
                  <a:pt x="932656" y="113782"/>
                  <a:pt x="913531" y="115794"/>
                  <a:pt x="898919" y="108488"/>
                </a:cubicBezTo>
                <a:cubicBezTo>
                  <a:pt x="882259" y="100158"/>
                  <a:pt x="869084" y="85822"/>
                  <a:pt x="852424" y="77492"/>
                </a:cubicBezTo>
                <a:cubicBezTo>
                  <a:pt x="810553" y="56556"/>
                  <a:pt x="755806" y="56021"/>
                  <a:pt x="712939" y="46495"/>
                </a:cubicBezTo>
                <a:cubicBezTo>
                  <a:pt x="696991" y="42951"/>
                  <a:pt x="682293" y="34959"/>
                  <a:pt x="666444" y="30997"/>
                </a:cubicBezTo>
                <a:cubicBezTo>
                  <a:pt x="623111" y="20164"/>
                  <a:pt x="537429" y="6911"/>
                  <a:pt x="495963" y="0"/>
                </a:cubicBezTo>
                <a:cubicBezTo>
                  <a:pt x="351312" y="5166"/>
                  <a:pt x="206453" y="6179"/>
                  <a:pt x="62010" y="15498"/>
                </a:cubicBezTo>
                <a:cubicBezTo>
                  <a:pt x="10614" y="18814"/>
                  <a:pt x="36179" y="41329"/>
                  <a:pt x="31013" y="4649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BB56CBE-B565-746E-4939-F9BE943360C9}"/>
              </a:ext>
            </a:extLst>
          </p:cNvPr>
          <p:cNvSpPr/>
          <p:nvPr/>
        </p:nvSpPr>
        <p:spPr>
          <a:xfrm>
            <a:off x="9751067" y="3843856"/>
            <a:ext cx="1007407" cy="318128"/>
          </a:xfrm>
          <a:custGeom>
            <a:avLst/>
            <a:gdLst>
              <a:gd name="connsiteX0" fmla="*/ 31013 w 1007407"/>
              <a:gd name="connsiteY0" fmla="*/ 46495 h 542441"/>
              <a:gd name="connsiteX1" fmla="*/ 31013 w 1007407"/>
              <a:gd name="connsiteY1" fmla="*/ 46495 h 542441"/>
              <a:gd name="connsiteX2" fmla="*/ 17 w 1007407"/>
              <a:gd name="connsiteY2" fmla="*/ 185980 h 542441"/>
              <a:gd name="connsiteX3" fmla="*/ 46512 w 1007407"/>
              <a:gd name="connsiteY3" fmla="*/ 402956 h 542441"/>
              <a:gd name="connsiteX4" fmla="*/ 139502 w 1007407"/>
              <a:gd name="connsiteY4" fmla="*/ 464949 h 542441"/>
              <a:gd name="connsiteX5" fmla="*/ 232491 w 1007407"/>
              <a:gd name="connsiteY5" fmla="*/ 495946 h 542441"/>
              <a:gd name="connsiteX6" fmla="*/ 340980 w 1007407"/>
              <a:gd name="connsiteY6" fmla="*/ 542441 h 542441"/>
              <a:gd name="connsiteX7" fmla="*/ 759434 w 1007407"/>
              <a:gd name="connsiteY7" fmla="*/ 526942 h 542441"/>
              <a:gd name="connsiteX8" fmla="*/ 836925 w 1007407"/>
              <a:gd name="connsiteY8" fmla="*/ 511444 h 542441"/>
              <a:gd name="connsiteX9" fmla="*/ 945413 w 1007407"/>
              <a:gd name="connsiteY9" fmla="*/ 480448 h 542441"/>
              <a:gd name="connsiteX10" fmla="*/ 991908 w 1007407"/>
              <a:gd name="connsiteY10" fmla="*/ 387458 h 542441"/>
              <a:gd name="connsiteX11" fmla="*/ 1007407 w 1007407"/>
              <a:gd name="connsiteY11" fmla="*/ 340963 h 542441"/>
              <a:gd name="connsiteX12" fmla="*/ 976410 w 1007407"/>
              <a:gd name="connsiteY12" fmla="*/ 170481 h 542441"/>
              <a:gd name="connsiteX13" fmla="*/ 945413 w 1007407"/>
              <a:gd name="connsiteY13" fmla="*/ 123987 h 542441"/>
              <a:gd name="connsiteX14" fmla="*/ 898919 w 1007407"/>
              <a:gd name="connsiteY14" fmla="*/ 108488 h 542441"/>
              <a:gd name="connsiteX15" fmla="*/ 852424 w 1007407"/>
              <a:gd name="connsiteY15" fmla="*/ 77492 h 542441"/>
              <a:gd name="connsiteX16" fmla="*/ 712939 w 1007407"/>
              <a:gd name="connsiteY16" fmla="*/ 46495 h 542441"/>
              <a:gd name="connsiteX17" fmla="*/ 666444 w 1007407"/>
              <a:gd name="connsiteY17" fmla="*/ 30997 h 542441"/>
              <a:gd name="connsiteX18" fmla="*/ 495963 w 1007407"/>
              <a:gd name="connsiteY18" fmla="*/ 0 h 542441"/>
              <a:gd name="connsiteX19" fmla="*/ 62010 w 1007407"/>
              <a:gd name="connsiteY19" fmla="*/ 15498 h 542441"/>
              <a:gd name="connsiteX20" fmla="*/ 31013 w 1007407"/>
              <a:gd name="connsiteY20" fmla="*/ 46495 h 5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7407" h="542441">
                <a:moveTo>
                  <a:pt x="31013" y="46495"/>
                </a:moveTo>
                <a:lnTo>
                  <a:pt x="31013" y="46495"/>
                </a:lnTo>
                <a:cubicBezTo>
                  <a:pt x="20681" y="92990"/>
                  <a:pt x="2814" y="138433"/>
                  <a:pt x="17" y="185980"/>
                </a:cubicBezTo>
                <a:cubicBezTo>
                  <a:pt x="-662" y="197528"/>
                  <a:pt x="18214" y="384091"/>
                  <a:pt x="46512" y="402956"/>
                </a:cubicBezTo>
                <a:cubicBezTo>
                  <a:pt x="77509" y="423620"/>
                  <a:pt x="104160" y="453168"/>
                  <a:pt x="139502" y="464949"/>
                </a:cubicBezTo>
                <a:cubicBezTo>
                  <a:pt x="170498" y="475281"/>
                  <a:pt x="205305" y="477823"/>
                  <a:pt x="232491" y="495946"/>
                </a:cubicBezTo>
                <a:cubicBezTo>
                  <a:pt x="296709" y="538757"/>
                  <a:pt x="260916" y="522424"/>
                  <a:pt x="340980" y="542441"/>
                </a:cubicBezTo>
                <a:cubicBezTo>
                  <a:pt x="480465" y="537275"/>
                  <a:pt x="620126" y="535649"/>
                  <a:pt x="759434" y="526942"/>
                </a:cubicBezTo>
                <a:cubicBezTo>
                  <a:pt x="785725" y="525299"/>
                  <a:pt x="811210" y="517158"/>
                  <a:pt x="836925" y="511444"/>
                </a:cubicBezTo>
                <a:cubicBezTo>
                  <a:pt x="895310" y="498470"/>
                  <a:pt x="893634" y="497708"/>
                  <a:pt x="945413" y="480448"/>
                </a:cubicBezTo>
                <a:cubicBezTo>
                  <a:pt x="984370" y="363581"/>
                  <a:pt x="931820" y="507634"/>
                  <a:pt x="991908" y="387458"/>
                </a:cubicBezTo>
                <a:cubicBezTo>
                  <a:pt x="999214" y="372846"/>
                  <a:pt x="1002241" y="356461"/>
                  <a:pt x="1007407" y="340963"/>
                </a:cubicBezTo>
                <a:cubicBezTo>
                  <a:pt x="1003816" y="315830"/>
                  <a:pt x="992067" y="207014"/>
                  <a:pt x="976410" y="170481"/>
                </a:cubicBezTo>
                <a:cubicBezTo>
                  <a:pt x="969073" y="153361"/>
                  <a:pt x="959958" y="135623"/>
                  <a:pt x="945413" y="123987"/>
                </a:cubicBezTo>
                <a:cubicBezTo>
                  <a:pt x="932656" y="113782"/>
                  <a:pt x="913531" y="115794"/>
                  <a:pt x="898919" y="108488"/>
                </a:cubicBezTo>
                <a:cubicBezTo>
                  <a:pt x="882259" y="100158"/>
                  <a:pt x="869084" y="85822"/>
                  <a:pt x="852424" y="77492"/>
                </a:cubicBezTo>
                <a:cubicBezTo>
                  <a:pt x="810553" y="56556"/>
                  <a:pt x="755806" y="56021"/>
                  <a:pt x="712939" y="46495"/>
                </a:cubicBezTo>
                <a:cubicBezTo>
                  <a:pt x="696991" y="42951"/>
                  <a:pt x="682293" y="34959"/>
                  <a:pt x="666444" y="30997"/>
                </a:cubicBezTo>
                <a:cubicBezTo>
                  <a:pt x="623111" y="20164"/>
                  <a:pt x="537429" y="6911"/>
                  <a:pt x="495963" y="0"/>
                </a:cubicBezTo>
                <a:cubicBezTo>
                  <a:pt x="351312" y="5166"/>
                  <a:pt x="206453" y="6179"/>
                  <a:pt x="62010" y="15498"/>
                </a:cubicBezTo>
                <a:cubicBezTo>
                  <a:pt x="10614" y="18814"/>
                  <a:pt x="36179" y="41329"/>
                  <a:pt x="31013" y="46495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893834-8B0E-AA35-19CA-E9A235BEC61E}"/>
              </a:ext>
            </a:extLst>
          </p:cNvPr>
          <p:cNvCxnSpPr>
            <a:cxnSpLocks/>
          </p:cNvCxnSpPr>
          <p:nvPr/>
        </p:nvCxnSpPr>
        <p:spPr>
          <a:xfrm>
            <a:off x="6861195" y="1871214"/>
            <a:ext cx="0" cy="2170220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12C7BD-C44A-3E0B-60E8-C9356E909DBA}"/>
              </a:ext>
            </a:extLst>
          </p:cNvPr>
          <p:cNvCxnSpPr>
            <a:cxnSpLocks/>
          </p:cNvCxnSpPr>
          <p:nvPr/>
        </p:nvCxnSpPr>
        <p:spPr>
          <a:xfrm>
            <a:off x="10298615" y="1871214"/>
            <a:ext cx="0" cy="2131706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ue line graph with white background&#10;&#10;Description automatically generated">
            <a:extLst>
              <a:ext uri="{FF2B5EF4-FFF2-40B4-BE49-F238E27FC236}">
                <a16:creationId xmlns:a16="http://schemas.microsoft.com/office/drawing/2014/main" id="{36E3AE5A-F446-4904-CF83-3E1D178AF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23" y="4473575"/>
            <a:ext cx="4062311" cy="21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81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798</Words>
  <Application>Microsoft Macintosh PowerPoint</Application>
  <PresentationFormat>Widescreen</PresentationFormat>
  <Paragraphs>119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Wellington Earthquakes: An Investigation</vt:lpstr>
      <vt:lpstr>Agenda</vt:lpstr>
      <vt:lpstr>Bio: Jeremy Roscoe</vt:lpstr>
      <vt:lpstr>Project Context</vt:lpstr>
      <vt:lpstr>Problems:</vt:lpstr>
      <vt:lpstr>Approach</vt:lpstr>
      <vt:lpstr>Data Exploration:</vt:lpstr>
      <vt:lpstr>Patterns in observations:</vt:lpstr>
      <vt:lpstr>Patterns: Monthly Aggregations</vt:lpstr>
      <vt:lpstr>Patterns: Annual Aggregations</vt:lpstr>
      <vt:lpstr>Notable Relationships:</vt:lpstr>
      <vt:lpstr>PowerPoint Presentation</vt:lpstr>
      <vt:lpstr>Outcomes:</vt:lpstr>
      <vt:lpstr>Insights:</vt:lpstr>
      <vt:lpstr>Growth: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Wellington Earthquakes: An Investigation</dc:title>
  <dc:creator>Nicki and Jeremy Roscoe</dc:creator>
  <cp:lastModifiedBy>Nicki and Jeremy Roscoe</cp:lastModifiedBy>
  <cp:revision>8</cp:revision>
  <dcterms:created xsi:type="dcterms:W3CDTF">2024-07-31T04:42:42Z</dcterms:created>
  <dcterms:modified xsi:type="dcterms:W3CDTF">2024-08-02T05:46:55Z</dcterms:modified>
</cp:coreProperties>
</file>